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65" r:id="rId3"/>
    <p:sldId id="264" r:id="rId4"/>
    <p:sldId id="263" r:id="rId5"/>
    <p:sldId id="260" r:id="rId6"/>
    <p:sldId id="261" r:id="rId7"/>
    <p:sldId id="262" r:id="rId8"/>
    <p:sldId id="257" r:id="rId9"/>
    <p:sldId id="266" r:id="rId10"/>
    <p:sldId id="259" r:id="rId11"/>
  </p:sldIdLst>
  <p:sldSz cx="12239625" cy="6659563"/>
  <p:notesSz cx="6858000" cy="9144000"/>
  <p:defaultTextStyle>
    <a:defPPr>
      <a:defRPr lang="en-US"/>
    </a:defPPr>
    <a:lvl1pPr marL="0" algn="l" defTabSz="4571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1" algn="l" defTabSz="4571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44" algn="l" defTabSz="4571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65" algn="l" defTabSz="4571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87" algn="l" defTabSz="4571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08" algn="l" defTabSz="4571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31" algn="l" defTabSz="4571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52" algn="l" defTabSz="4571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75" algn="l" defTabSz="4571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0" userDrawn="1">
          <p15:clr>
            <a:srgbClr val="A4A3A4"/>
          </p15:clr>
        </p15:guide>
        <p15:guide id="2" pos="3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A53"/>
    <a:srgbClr val="22861B"/>
    <a:srgbClr val="FAF53F"/>
    <a:srgbClr val="FCA73D"/>
    <a:srgbClr val="FF1009"/>
    <a:srgbClr val="FA4739"/>
    <a:srgbClr val="FFFFFF"/>
    <a:srgbClr val="FEED01"/>
    <a:srgbClr val="208AB0"/>
    <a:srgbClr val="F84A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48" autoAdjust="0"/>
    <p:restoredTop sz="94394" autoAdjust="0"/>
  </p:normalViewPr>
  <p:slideViewPr>
    <p:cSldViewPr snapToGrid="0">
      <p:cViewPr varScale="1">
        <p:scale>
          <a:sx n="118" d="100"/>
          <a:sy n="118" d="100"/>
        </p:scale>
        <p:origin x="624" y="90"/>
      </p:cViewPr>
      <p:guideLst>
        <p:guide orient="horz" pos="2120"/>
        <p:guide pos="38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089888"/>
            <a:ext cx="9179719" cy="2318515"/>
          </a:xfrm>
        </p:spPr>
        <p:txBody>
          <a:bodyPr anchor="b"/>
          <a:lstStyle>
            <a:lvl1pPr algn="ctr">
              <a:defRPr sz="5826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497814"/>
            <a:ext cx="9179719" cy="1607852"/>
          </a:xfrm>
        </p:spPr>
        <p:txBody>
          <a:bodyPr/>
          <a:lstStyle>
            <a:lvl1pPr marL="0" indent="0" algn="ctr">
              <a:buNone/>
              <a:defRPr sz="2330"/>
            </a:lvl1pPr>
            <a:lvl2pPr marL="443984" indent="0" algn="ctr">
              <a:buNone/>
              <a:defRPr sz="1942"/>
            </a:lvl2pPr>
            <a:lvl3pPr marL="887968" indent="0" algn="ctr">
              <a:buNone/>
              <a:defRPr sz="1748"/>
            </a:lvl3pPr>
            <a:lvl4pPr marL="1331952" indent="0" algn="ctr">
              <a:buNone/>
              <a:defRPr sz="1554"/>
            </a:lvl4pPr>
            <a:lvl5pPr marL="1775937" indent="0" algn="ctr">
              <a:buNone/>
              <a:defRPr sz="1554"/>
            </a:lvl5pPr>
            <a:lvl6pPr marL="2219920" indent="0" algn="ctr">
              <a:buNone/>
              <a:defRPr sz="1554"/>
            </a:lvl6pPr>
            <a:lvl7pPr marL="2663904" indent="0" algn="ctr">
              <a:buNone/>
              <a:defRPr sz="1554"/>
            </a:lvl7pPr>
            <a:lvl8pPr marL="3107887" indent="0" algn="ctr">
              <a:buNone/>
              <a:defRPr sz="1554"/>
            </a:lvl8pPr>
            <a:lvl9pPr marL="3551872" indent="0" algn="ctr">
              <a:buNone/>
              <a:defRPr sz="1554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423177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13061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4" y="354561"/>
            <a:ext cx="2639169" cy="5643672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5" y="354561"/>
            <a:ext cx="7764512" cy="5643672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45457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4519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100" y="1660268"/>
            <a:ext cx="10556677" cy="2770193"/>
          </a:xfrm>
        </p:spPr>
        <p:txBody>
          <a:bodyPr anchor="b"/>
          <a:lstStyle>
            <a:lvl1pPr>
              <a:defRPr sz="5826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100" y="4456667"/>
            <a:ext cx="10556677" cy="1456779"/>
          </a:xfrm>
        </p:spPr>
        <p:txBody>
          <a:bodyPr/>
          <a:lstStyle>
            <a:lvl1pPr marL="0" indent="0">
              <a:buNone/>
              <a:defRPr sz="2330">
                <a:solidFill>
                  <a:schemeClr val="tx1">
                    <a:tint val="75000"/>
                  </a:schemeClr>
                </a:solidFill>
              </a:defRPr>
            </a:lvl1pPr>
            <a:lvl2pPr marL="443984" indent="0">
              <a:buNone/>
              <a:defRPr sz="1942">
                <a:solidFill>
                  <a:schemeClr val="tx1">
                    <a:tint val="75000"/>
                  </a:schemeClr>
                </a:solidFill>
              </a:defRPr>
            </a:lvl2pPr>
            <a:lvl3pPr marL="887968" indent="0">
              <a:buNone/>
              <a:defRPr sz="1748">
                <a:solidFill>
                  <a:schemeClr val="tx1">
                    <a:tint val="75000"/>
                  </a:schemeClr>
                </a:solidFill>
              </a:defRPr>
            </a:lvl3pPr>
            <a:lvl4pPr marL="1331952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4pPr>
            <a:lvl5pPr marL="1775937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5pPr>
            <a:lvl6pPr marL="2219920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6pPr>
            <a:lvl7pPr marL="2663904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7pPr>
            <a:lvl8pPr marL="3107887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8pPr>
            <a:lvl9pPr marL="3551872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662004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772799"/>
            <a:ext cx="5201841" cy="422543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772799"/>
            <a:ext cx="5201841" cy="422543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071795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54561"/>
            <a:ext cx="10556677" cy="128720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70" y="1632518"/>
            <a:ext cx="5177936" cy="800072"/>
          </a:xfrm>
        </p:spPr>
        <p:txBody>
          <a:bodyPr anchor="b"/>
          <a:lstStyle>
            <a:lvl1pPr marL="0" indent="0">
              <a:buNone/>
              <a:defRPr sz="2330" b="1"/>
            </a:lvl1pPr>
            <a:lvl2pPr marL="443984" indent="0">
              <a:buNone/>
              <a:defRPr sz="1942" b="1"/>
            </a:lvl2pPr>
            <a:lvl3pPr marL="887968" indent="0">
              <a:buNone/>
              <a:defRPr sz="1748" b="1"/>
            </a:lvl3pPr>
            <a:lvl4pPr marL="1331952" indent="0">
              <a:buNone/>
              <a:defRPr sz="1554" b="1"/>
            </a:lvl4pPr>
            <a:lvl5pPr marL="1775937" indent="0">
              <a:buNone/>
              <a:defRPr sz="1554" b="1"/>
            </a:lvl5pPr>
            <a:lvl6pPr marL="2219920" indent="0">
              <a:buNone/>
              <a:defRPr sz="1554" b="1"/>
            </a:lvl6pPr>
            <a:lvl7pPr marL="2663904" indent="0">
              <a:buNone/>
              <a:defRPr sz="1554" b="1"/>
            </a:lvl7pPr>
            <a:lvl8pPr marL="3107887" indent="0">
              <a:buNone/>
              <a:defRPr sz="1554" b="1"/>
            </a:lvl8pPr>
            <a:lvl9pPr marL="3551872" indent="0">
              <a:buNone/>
              <a:defRPr sz="155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70" y="2432591"/>
            <a:ext cx="5177936" cy="357797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1" y="1632518"/>
            <a:ext cx="5203435" cy="800072"/>
          </a:xfrm>
        </p:spPr>
        <p:txBody>
          <a:bodyPr anchor="b"/>
          <a:lstStyle>
            <a:lvl1pPr marL="0" indent="0">
              <a:buNone/>
              <a:defRPr sz="2330" b="1"/>
            </a:lvl1pPr>
            <a:lvl2pPr marL="443984" indent="0">
              <a:buNone/>
              <a:defRPr sz="1942" b="1"/>
            </a:lvl2pPr>
            <a:lvl3pPr marL="887968" indent="0">
              <a:buNone/>
              <a:defRPr sz="1748" b="1"/>
            </a:lvl3pPr>
            <a:lvl4pPr marL="1331952" indent="0">
              <a:buNone/>
              <a:defRPr sz="1554" b="1"/>
            </a:lvl4pPr>
            <a:lvl5pPr marL="1775937" indent="0">
              <a:buNone/>
              <a:defRPr sz="1554" b="1"/>
            </a:lvl5pPr>
            <a:lvl6pPr marL="2219920" indent="0">
              <a:buNone/>
              <a:defRPr sz="1554" b="1"/>
            </a:lvl6pPr>
            <a:lvl7pPr marL="2663904" indent="0">
              <a:buNone/>
              <a:defRPr sz="1554" b="1"/>
            </a:lvl7pPr>
            <a:lvl8pPr marL="3107887" indent="0">
              <a:buNone/>
              <a:defRPr sz="1554" b="1"/>
            </a:lvl8pPr>
            <a:lvl9pPr marL="3551872" indent="0">
              <a:buNone/>
              <a:defRPr sz="155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1" y="2432591"/>
            <a:ext cx="5203435" cy="357797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437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945783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88760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70" y="443971"/>
            <a:ext cx="3947598" cy="1553898"/>
          </a:xfrm>
        </p:spPr>
        <p:txBody>
          <a:bodyPr anchor="b"/>
          <a:lstStyle>
            <a:lvl1pPr>
              <a:defRPr sz="310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958855"/>
            <a:ext cx="6196310" cy="4732606"/>
          </a:xfrm>
        </p:spPr>
        <p:txBody>
          <a:bodyPr/>
          <a:lstStyle>
            <a:lvl1pPr>
              <a:defRPr sz="3108"/>
            </a:lvl1pPr>
            <a:lvl2pPr>
              <a:defRPr sz="2718"/>
            </a:lvl2pPr>
            <a:lvl3pPr>
              <a:defRPr sz="2330"/>
            </a:lvl3pPr>
            <a:lvl4pPr>
              <a:defRPr sz="1942"/>
            </a:lvl4pPr>
            <a:lvl5pPr>
              <a:defRPr sz="1942"/>
            </a:lvl5pPr>
            <a:lvl6pPr>
              <a:defRPr sz="1942"/>
            </a:lvl6pPr>
            <a:lvl7pPr>
              <a:defRPr sz="1942"/>
            </a:lvl7pPr>
            <a:lvl8pPr>
              <a:defRPr sz="1942"/>
            </a:lvl8pPr>
            <a:lvl9pPr>
              <a:defRPr sz="1942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70" y="1997870"/>
            <a:ext cx="3947598" cy="3701299"/>
          </a:xfrm>
        </p:spPr>
        <p:txBody>
          <a:bodyPr/>
          <a:lstStyle>
            <a:lvl1pPr marL="0" indent="0">
              <a:buNone/>
              <a:defRPr sz="1554"/>
            </a:lvl1pPr>
            <a:lvl2pPr marL="443984" indent="0">
              <a:buNone/>
              <a:defRPr sz="1360"/>
            </a:lvl2pPr>
            <a:lvl3pPr marL="887968" indent="0">
              <a:buNone/>
              <a:defRPr sz="1164"/>
            </a:lvl3pPr>
            <a:lvl4pPr marL="1331952" indent="0">
              <a:buNone/>
              <a:defRPr sz="970"/>
            </a:lvl4pPr>
            <a:lvl5pPr marL="1775937" indent="0">
              <a:buNone/>
              <a:defRPr sz="970"/>
            </a:lvl5pPr>
            <a:lvl6pPr marL="2219920" indent="0">
              <a:buNone/>
              <a:defRPr sz="970"/>
            </a:lvl6pPr>
            <a:lvl7pPr marL="2663904" indent="0">
              <a:buNone/>
              <a:defRPr sz="970"/>
            </a:lvl7pPr>
            <a:lvl8pPr marL="3107887" indent="0">
              <a:buNone/>
              <a:defRPr sz="970"/>
            </a:lvl8pPr>
            <a:lvl9pPr marL="3551872" indent="0">
              <a:buNone/>
              <a:defRPr sz="97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071502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70" y="443971"/>
            <a:ext cx="3947598" cy="1553898"/>
          </a:xfrm>
        </p:spPr>
        <p:txBody>
          <a:bodyPr anchor="b"/>
          <a:lstStyle>
            <a:lvl1pPr>
              <a:defRPr sz="310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958855"/>
            <a:ext cx="6196310" cy="4732606"/>
          </a:xfrm>
        </p:spPr>
        <p:txBody>
          <a:bodyPr anchor="t"/>
          <a:lstStyle>
            <a:lvl1pPr marL="0" indent="0">
              <a:buNone/>
              <a:defRPr sz="3108"/>
            </a:lvl1pPr>
            <a:lvl2pPr marL="443984" indent="0">
              <a:buNone/>
              <a:defRPr sz="2718"/>
            </a:lvl2pPr>
            <a:lvl3pPr marL="887968" indent="0">
              <a:buNone/>
              <a:defRPr sz="2330"/>
            </a:lvl3pPr>
            <a:lvl4pPr marL="1331952" indent="0">
              <a:buNone/>
              <a:defRPr sz="1942"/>
            </a:lvl4pPr>
            <a:lvl5pPr marL="1775937" indent="0">
              <a:buNone/>
              <a:defRPr sz="1942"/>
            </a:lvl5pPr>
            <a:lvl6pPr marL="2219920" indent="0">
              <a:buNone/>
              <a:defRPr sz="1942"/>
            </a:lvl6pPr>
            <a:lvl7pPr marL="2663904" indent="0">
              <a:buNone/>
              <a:defRPr sz="1942"/>
            </a:lvl7pPr>
            <a:lvl8pPr marL="3107887" indent="0">
              <a:buNone/>
              <a:defRPr sz="1942"/>
            </a:lvl8pPr>
            <a:lvl9pPr marL="3551872" indent="0">
              <a:buNone/>
              <a:defRPr sz="1942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70" y="1997870"/>
            <a:ext cx="3947598" cy="3701299"/>
          </a:xfrm>
        </p:spPr>
        <p:txBody>
          <a:bodyPr/>
          <a:lstStyle>
            <a:lvl1pPr marL="0" indent="0">
              <a:buNone/>
              <a:defRPr sz="1554"/>
            </a:lvl1pPr>
            <a:lvl2pPr marL="443984" indent="0">
              <a:buNone/>
              <a:defRPr sz="1360"/>
            </a:lvl2pPr>
            <a:lvl3pPr marL="887968" indent="0">
              <a:buNone/>
              <a:defRPr sz="1164"/>
            </a:lvl3pPr>
            <a:lvl4pPr marL="1331952" indent="0">
              <a:buNone/>
              <a:defRPr sz="970"/>
            </a:lvl4pPr>
            <a:lvl5pPr marL="1775937" indent="0">
              <a:buNone/>
              <a:defRPr sz="970"/>
            </a:lvl5pPr>
            <a:lvl6pPr marL="2219920" indent="0">
              <a:buNone/>
              <a:defRPr sz="970"/>
            </a:lvl6pPr>
            <a:lvl7pPr marL="2663904" indent="0">
              <a:buNone/>
              <a:defRPr sz="970"/>
            </a:lvl7pPr>
            <a:lvl8pPr marL="3107887" indent="0">
              <a:buNone/>
              <a:defRPr sz="970"/>
            </a:lvl8pPr>
            <a:lvl9pPr marL="3551872" indent="0">
              <a:buNone/>
              <a:defRPr sz="97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77395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54561"/>
            <a:ext cx="10556677" cy="12872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772799"/>
            <a:ext cx="10556677" cy="4225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172429"/>
            <a:ext cx="2753916" cy="354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7C956-5E0A-48D9-8FE2-349983D6AF7B}" type="datetimeFigureOut">
              <a:rPr lang="es-BO" smtClean="0"/>
              <a:t>15/11/2021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172429"/>
            <a:ext cx="4130873" cy="354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172429"/>
            <a:ext cx="2753916" cy="354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2F6CA-40EE-46BA-BDF5-3A3FB2E218D2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412468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887968" rtl="0" eaLnBrk="1" latinLnBrk="0" hangingPunct="1">
        <a:lnSpc>
          <a:spcPct val="90000"/>
        </a:lnSpc>
        <a:spcBef>
          <a:spcPct val="0"/>
        </a:spcBef>
        <a:buNone/>
        <a:defRPr sz="42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1992" indent="-221992" algn="l" defTabSz="887968" rtl="0" eaLnBrk="1" latinLnBrk="0" hangingPunct="1">
        <a:lnSpc>
          <a:spcPct val="90000"/>
        </a:lnSpc>
        <a:spcBef>
          <a:spcPts val="970"/>
        </a:spcBef>
        <a:buFont typeface="Arial" panose="020B0604020202020204" pitchFamily="34" charset="0"/>
        <a:buChar char="•"/>
        <a:defRPr sz="2718" kern="1200">
          <a:solidFill>
            <a:schemeClr val="tx1"/>
          </a:solidFill>
          <a:latin typeface="+mn-lt"/>
          <a:ea typeface="+mn-ea"/>
          <a:cs typeface="+mn-cs"/>
        </a:defRPr>
      </a:lvl1pPr>
      <a:lvl2pPr marL="665976" indent="-221992" algn="l" defTabSz="887968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2330" kern="1200">
          <a:solidFill>
            <a:schemeClr val="tx1"/>
          </a:solidFill>
          <a:latin typeface="+mn-lt"/>
          <a:ea typeface="+mn-ea"/>
          <a:cs typeface="+mn-cs"/>
        </a:defRPr>
      </a:lvl2pPr>
      <a:lvl3pPr marL="1109959" indent="-221992" algn="l" defTabSz="887968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942" kern="1200">
          <a:solidFill>
            <a:schemeClr val="tx1"/>
          </a:solidFill>
          <a:latin typeface="+mn-lt"/>
          <a:ea typeface="+mn-ea"/>
          <a:cs typeface="+mn-cs"/>
        </a:defRPr>
      </a:lvl3pPr>
      <a:lvl4pPr marL="1553944" indent="-221992" algn="l" defTabSz="887968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4pPr>
      <a:lvl5pPr marL="1997928" indent="-221992" algn="l" defTabSz="887968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5pPr>
      <a:lvl6pPr marL="2441911" indent="-221992" algn="l" defTabSz="887968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6pPr>
      <a:lvl7pPr marL="2885896" indent="-221992" algn="l" defTabSz="887968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7pPr>
      <a:lvl8pPr marL="3329880" indent="-221992" algn="l" defTabSz="887968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8pPr>
      <a:lvl9pPr marL="3773863" indent="-221992" algn="l" defTabSz="887968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7968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1pPr>
      <a:lvl2pPr marL="443984" algn="l" defTabSz="887968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2pPr>
      <a:lvl3pPr marL="887968" algn="l" defTabSz="887968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3pPr>
      <a:lvl4pPr marL="1331952" algn="l" defTabSz="887968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4pPr>
      <a:lvl5pPr marL="1775937" algn="l" defTabSz="887968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5pPr>
      <a:lvl6pPr marL="2219920" algn="l" defTabSz="887968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6pPr>
      <a:lvl7pPr marL="2663904" algn="l" defTabSz="887968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7pPr>
      <a:lvl8pPr marL="3107887" algn="l" defTabSz="887968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8pPr>
      <a:lvl9pPr marL="3551872" algn="l" defTabSz="887968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C1CFDA7-0231-4EDB-8FE9-826B46CC37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1" r="11632"/>
          <a:stretch/>
        </p:blipFill>
        <p:spPr>
          <a:xfrm>
            <a:off x="1683143" y="83112"/>
            <a:ext cx="5866726" cy="6493337"/>
          </a:xfrm>
          <a:prstGeom prst="rect">
            <a:avLst/>
          </a:prstGeom>
        </p:spPr>
      </p:pic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F91D193B-B9D5-425F-B3D7-E2BB5F1A3A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9654960"/>
              </p:ext>
            </p:extLst>
          </p:nvPr>
        </p:nvGraphicFramePr>
        <p:xfrm>
          <a:off x="6278074" y="1687483"/>
          <a:ext cx="3025620" cy="1527770"/>
        </p:xfrm>
        <a:graphic>
          <a:graphicData uri="http://schemas.openxmlformats.org/drawingml/2006/table">
            <a:tbl>
              <a:tblPr firstRow="1" bandRow="1"/>
              <a:tblGrid>
                <a:gridCol w="365415">
                  <a:extLst>
                    <a:ext uri="{9D8B030D-6E8A-4147-A177-3AD203B41FA5}">
                      <a16:colId xmlns:a16="http://schemas.microsoft.com/office/drawing/2014/main" val="3267364903"/>
                    </a:ext>
                  </a:extLst>
                </a:gridCol>
                <a:gridCol w="1012451">
                  <a:extLst>
                    <a:ext uri="{9D8B030D-6E8A-4147-A177-3AD203B41FA5}">
                      <a16:colId xmlns:a16="http://schemas.microsoft.com/office/drawing/2014/main" val="1375016487"/>
                    </a:ext>
                  </a:extLst>
                </a:gridCol>
                <a:gridCol w="184664">
                  <a:extLst>
                    <a:ext uri="{9D8B030D-6E8A-4147-A177-3AD203B41FA5}">
                      <a16:colId xmlns:a16="http://schemas.microsoft.com/office/drawing/2014/main" val="3525204869"/>
                    </a:ext>
                  </a:extLst>
                </a:gridCol>
                <a:gridCol w="1463090">
                  <a:extLst>
                    <a:ext uri="{9D8B030D-6E8A-4147-A177-3AD203B41FA5}">
                      <a16:colId xmlns:a16="http://schemas.microsoft.com/office/drawing/2014/main" val="4018669883"/>
                    </a:ext>
                  </a:extLst>
                </a:gridCol>
              </a:tblGrid>
              <a:tr h="305554"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 a 20 %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1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38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5441383"/>
                  </a:ext>
                </a:extLst>
              </a:tr>
              <a:tr h="305554"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a 40 %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1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140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8102901"/>
                  </a:ext>
                </a:extLst>
              </a:tr>
              <a:tr h="305554"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D0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a 60 %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1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88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032096"/>
                  </a:ext>
                </a:extLst>
              </a:tr>
              <a:tr h="305554"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 a 80 %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1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56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110395"/>
                  </a:ext>
                </a:extLst>
              </a:tr>
              <a:tr h="305554"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 a 100 %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1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17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559580"/>
                  </a:ext>
                </a:extLst>
              </a:tr>
            </a:tbl>
          </a:graphicData>
        </a:graphic>
      </p:graphicFrame>
      <p:sp>
        <p:nvSpPr>
          <p:cNvPr id="13" name="Rectángulo redondeado 4">
            <a:extLst>
              <a:ext uri="{FF2B5EF4-FFF2-40B4-BE49-F238E27FC236}">
                <a16:creationId xmlns:a16="http://schemas.microsoft.com/office/drawing/2014/main" id="{B87746AE-300D-4C36-A23F-F25C3D5C5148}"/>
              </a:ext>
            </a:extLst>
          </p:cNvPr>
          <p:cNvSpPr/>
          <p:nvPr/>
        </p:nvSpPr>
        <p:spPr>
          <a:xfrm>
            <a:off x="6506011" y="314259"/>
            <a:ext cx="4616164" cy="98445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BOLIVIA: Cobertura de Vacunación</a:t>
            </a:r>
          </a:p>
          <a:p>
            <a:pPr algn="ctr"/>
            <a:r>
              <a:rPr lang="es-E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 la COVID-19</a:t>
            </a:r>
          </a:p>
          <a:p>
            <a:pPr algn="ctr"/>
            <a:r>
              <a:rPr lang="es-ES" sz="2000" b="1" dirty="0">
                <a:solidFill>
                  <a:srgbClr val="2038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2da Dosis al 13 de Noviembre 2021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02E7753-8E5F-491B-809E-095F0082284C}"/>
              </a:ext>
            </a:extLst>
          </p:cNvPr>
          <p:cNvSpPr txBox="1"/>
          <p:nvPr/>
        </p:nvSpPr>
        <p:spPr>
          <a:xfrm>
            <a:off x="6585609" y="5968524"/>
            <a:ext cx="5654016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Fuente: </a:t>
            </a:r>
            <a:r>
              <a:rPr lang="es-ES" sz="1400" dirty="0" err="1"/>
              <a:t>RNVe</a:t>
            </a:r>
            <a:r>
              <a:rPr lang="es-ES" sz="1400" dirty="0"/>
              <a:t>, Dirección de Epidemiologia (Ministerio de Salud y Deportes)</a:t>
            </a:r>
          </a:p>
          <a:p>
            <a:r>
              <a:rPr lang="es-ES" sz="1400" dirty="0"/>
              <a:t>*Información con cohorte 13 de Noviembre 2021</a:t>
            </a:r>
          </a:p>
          <a:p>
            <a:r>
              <a:rPr lang="es-ES" sz="1050" dirty="0"/>
              <a:t>Y.A.C.H.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812605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BCC0FABF-078F-456E-9A0C-8359A9823F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9" t="1580" r="7366" b="1576"/>
          <a:stretch/>
        </p:blipFill>
        <p:spPr>
          <a:xfrm>
            <a:off x="3769532" y="532347"/>
            <a:ext cx="6812599" cy="5703405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C82DF4A7-65BA-4CAA-BE1A-23B19C9A1D3E}"/>
              </a:ext>
            </a:extLst>
          </p:cNvPr>
          <p:cNvSpPr txBox="1"/>
          <p:nvPr/>
        </p:nvSpPr>
        <p:spPr>
          <a:xfrm>
            <a:off x="9673904" y="23701"/>
            <a:ext cx="25657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ORURO: COBERTURA DE VACUNACIÓN CON 2DA DOSIS</a:t>
            </a:r>
          </a:p>
          <a:p>
            <a:pPr algn="ctr"/>
            <a:r>
              <a:rPr lang="es-ES" sz="2000" dirty="0"/>
              <a:t>al 13 de Noviembre 2021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754CB79-84AA-4526-B1B9-201354DA8D20}"/>
              </a:ext>
            </a:extLst>
          </p:cNvPr>
          <p:cNvSpPr txBox="1"/>
          <p:nvPr/>
        </p:nvSpPr>
        <p:spPr>
          <a:xfrm>
            <a:off x="8924637" y="6235752"/>
            <a:ext cx="3314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Fuente: </a:t>
            </a:r>
            <a:r>
              <a:rPr lang="es-ES" sz="800" dirty="0" err="1"/>
              <a:t>RNVe</a:t>
            </a:r>
            <a:r>
              <a:rPr lang="es-ES" sz="800" dirty="0"/>
              <a:t>, Dirección de Epidemiologia (Ministerio de Salud y Deportes)</a:t>
            </a:r>
          </a:p>
          <a:p>
            <a:r>
              <a:rPr lang="es-ES" sz="800" dirty="0"/>
              <a:t>*Información con cohorte 13 de Noviembre 2021</a:t>
            </a:r>
          </a:p>
          <a:p>
            <a:r>
              <a:rPr lang="es-ES" sz="400" dirty="0"/>
              <a:t>Y.A.C.H.</a:t>
            </a:r>
            <a:endParaRPr lang="es-ES" sz="800" dirty="0"/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ECC70555-CAAB-4DC3-9A65-4498B10D5E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879265"/>
              </p:ext>
            </p:extLst>
          </p:nvPr>
        </p:nvGraphicFramePr>
        <p:xfrm>
          <a:off x="2894660" y="180584"/>
          <a:ext cx="2126481" cy="969700"/>
        </p:xfrm>
        <a:graphic>
          <a:graphicData uri="http://schemas.openxmlformats.org/drawingml/2006/table">
            <a:tbl>
              <a:tblPr firstRow="1" bandRow="1"/>
              <a:tblGrid>
                <a:gridCol w="215875">
                  <a:extLst>
                    <a:ext uri="{9D8B030D-6E8A-4147-A177-3AD203B41FA5}">
                      <a16:colId xmlns:a16="http://schemas.microsoft.com/office/drawing/2014/main" val="3267364903"/>
                    </a:ext>
                  </a:extLst>
                </a:gridCol>
                <a:gridCol w="819194">
                  <a:extLst>
                    <a:ext uri="{9D8B030D-6E8A-4147-A177-3AD203B41FA5}">
                      <a16:colId xmlns:a16="http://schemas.microsoft.com/office/drawing/2014/main" val="1375016487"/>
                    </a:ext>
                  </a:extLst>
                </a:gridCol>
                <a:gridCol w="68165">
                  <a:extLst>
                    <a:ext uri="{9D8B030D-6E8A-4147-A177-3AD203B41FA5}">
                      <a16:colId xmlns:a16="http://schemas.microsoft.com/office/drawing/2014/main" val="3525204869"/>
                    </a:ext>
                  </a:extLst>
                </a:gridCol>
                <a:gridCol w="1023247">
                  <a:extLst>
                    <a:ext uri="{9D8B030D-6E8A-4147-A177-3AD203B41FA5}">
                      <a16:colId xmlns:a16="http://schemas.microsoft.com/office/drawing/2014/main" val="4018669883"/>
                    </a:ext>
                  </a:extLst>
                </a:gridCol>
              </a:tblGrid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a 20 %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indent="-228600" algn="l" fontAlgn="t">
                        <a:buAutoNum type="arabicPlain" startAt="6"/>
                      </a:pPr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5441383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 a 40 %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indent="-228600" algn="l" fontAlgn="t">
                        <a:buAutoNum type="arabicPlain" startAt="9"/>
                      </a:pPr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8102901"/>
                  </a:ext>
                </a:extLst>
              </a:tr>
              <a:tr h="17469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 a 60 %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032096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E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 a 80 %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110395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 a 100 %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559580"/>
                  </a:ext>
                </a:extLst>
              </a:tr>
            </a:tbl>
          </a:graphicData>
        </a:graphic>
      </p:graphicFrame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8DE5DEF2-01D7-480D-BBC4-3FCB7E7083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80602"/>
              </p:ext>
            </p:extLst>
          </p:nvPr>
        </p:nvGraphicFramePr>
        <p:xfrm>
          <a:off x="134787" y="180584"/>
          <a:ext cx="2671360" cy="2518277"/>
        </p:xfrm>
        <a:graphic>
          <a:graphicData uri="http://schemas.openxmlformats.org/drawingml/2006/table">
            <a:tbl>
              <a:tblPr/>
              <a:tblGrid>
                <a:gridCol w="1870952">
                  <a:extLst>
                    <a:ext uri="{9D8B030D-6E8A-4147-A177-3AD203B41FA5}">
                      <a16:colId xmlns:a16="http://schemas.microsoft.com/office/drawing/2014/main" val="2932702486"/>
                    </a:ext>
                  </a:extLst>
                </a:gridCol>
                <a:gridCol w="800408">
                  <a:extLst>
                    <a:ext uri="{9D8B030D-6E8A-4147-A177-3AD203B41FA5}">
                      <a16:colId xmlns:a16="http://schemas.microsoft.com/office/drawing/2014/main" val="2564751746"/>
                    </a:ext>
                  </a:extLst>
                </a:gridCol>
              </a:tblGrid>
              <a:tr h="10560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3349040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Cruz De </a:t>
                      </a:r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Machacamarca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5426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Escara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018188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Todos Santos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2612369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 Choro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230772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Chipaya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30498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Esmeralda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5131001"/>
                  </a:ext>
                </a:extLst>
              </a:tr>
              <a:tr h="10560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1079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Carangas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484311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Santiago De Huari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191896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Toledo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540839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Salinas De Garci Mendoza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597496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 Rivera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287775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Corque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139657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Santuario De Quillacas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296980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Andamarca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549839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Sabaya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075333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DF9BE8B8-F90E-4A3D-A73F-7209CC61D3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645506"/>
              </p:ext>
            </p:extLst>
          </p:nvPr>
        </p:nvGraphicFramePr>
        <p:xfrm>
          <a:off x="134787" y="2709512"/>
          <a:ext cx="2671359" cy="3410703"/>
        </p:xfrm>
        <a:graphic>
          <a:graphicData uri="http://schemas.openxmlformats.org/drawingml/2006/table">
            <a:tbl>
              <a:tblPr/>
              <a:tblGrid>
                <a:gridCol w="1870950">
                  <a:extLst>
                    <a:ext uri="{9D8B030D-6E8A-4147-A177-3AD203B41FA5}">
                      <a16:colId xmlns:a16="http://schemas.microsoft.com/office/drawing/2014/main" val="3539687313"/>
                    </a:ext>
                  </a:extLst>
                </a:gridCol>
                <a:gridCol w="800409">
                  <a:extLst>
                    <a:ext uri="{9D8B030D-6E8A-4147-A177-3AD203B41FA5}">
                      <a16:colId xmlns:a16="http://schemas.microsoft.com/office/drawing/2014/main" val="3578015413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523589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Coipasa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329245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Belen De Andamarca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835807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Challapata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7095628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Poopo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735225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Turco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377506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Yunguyo De Litoral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5071874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Choque Cota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649688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Caracollo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588444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Eucaliptus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7496497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Pampa Aullagas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81343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Pazña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50254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Totora(Orr)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6408621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Soracachi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660915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Huanuni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7422342"/>
                  </a:ext>
                </a:extLst>
              </a:tr>
              <a:tr h="10560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329630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Huayllamarca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5801396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Machacamarca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59138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Curahuara De Carangas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2812623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Oruro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06419"/>
                  </a:ext>
                </a:extLst>
              </a:tr>
              <a:tr h="10560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Excelente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943907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Antequera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76588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Huachacalla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473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4316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33E61F6-B5FF-4427-9C49-2C2E9714CF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1" r="14913"/>
          <a:stretch/>
        </p:blipFill>
        <p:spPr>
          <a:xfrm>
            <a:off x="5431231" y="294268"/>
            <a:ext cx="6679517" cy="5941484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8527A843-8CCC-4C38-96D6-BF71F1F06918}"/>
              </a:ext>
            </a:extLst>
          </p:cNvPr>
          <p:cNvSpPr txBox="1"/>
          <p:nvPr/>
        </p:nvSpPr>
        <p:spPr>
          <a:xfrm>
            <a:off x="9184509" y="23701"/>
            <a:ext cx="30551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SANTA CRUZ: COBERTURA DE VACUNACIÓN </a:t>
            </a:r>
          </a:p>
          <a:p>
            <a:pPr algn="ctr"/>
            <a:r>
              <a:rPr lang="es-ES" sz="2000" dirty="0"/>
              <a:t>CON 2DA DOSIS</a:t>
            </a:r>
          </a:p>
          <a:p>
            <a:pPr algn="ctr"/>
            <a:r>
              <a:rPr lang="es-ES" sz="2000" dirty="0"/>
              <a:t> al 13 de Noviembre 2021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E8D0EFA-8441-46F5-A769-C16ABCE7214B}"/>
              </a:ext>
            </a:extLst>
          </p:cNvPr>
          <p:cNvSpPr txBox="1"/>
          <p:nvPr/>
        </p:nvSpPr>
        <p:spPr>
          <a:xfrm>
            <a:off x="8924637" y="6235752"/>
            <a:ext cx="3314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Fuente: </a:t>
            </a:r>
            <a:r>
              <a:rPr lang="es-ES" sz="800" dirty="0" err="1"/>
              <a:t>RNVe</a:t>
            </a:r>
            <a:r>
              <a:rPr lang="es-ES" sz="800" dirty="0"/>
              <a:t>, Dirección de Epidemiologia (Ministerio de Salud y Deportes)</a:t>
            </a:r>
          </a:p>
          <a:p>
            <a:r>
              <a:rPr lang="es-ES" sz="800" dirty="0"/>
              <a:t>*Información con cohorte 13 de Noviembre 2021</a:t>
            </a:r>
          </a:p>
          <a:p>
            <a:r>
              <a:rPr lang="es-ES" sz="400" dirty="0"/>
              <a:t>Y.A.C.H.</a:t>
            </a:r>
            <a:endParaRPr lang="es-ES" sz="800" dirty="0"/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F110B3AE-E78D-484B-BBE7-F65421A632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603909"/>
              </p:ext>
            </p:extLst>
          </p:nvPr>
        </p:nvGraphicFramePr>
        <p:xfrm>
          <a:off x="2907440" y="5466107"/>
          <a:ext cx="2126481" cy="969700"/>
        </p:xfrm>
        <a:graphic>
          <a:graphicData uri="http://schemas.openxmlformats.org/drawingml/2006/table">
            <a:tbl>
              <a:tblPr firstRow="1" bandRow="1"/>
              <a:tblGrid>
                <a:gridCol w="215875">
                  <a:extLst>
                    <a:ext uri="{9D8B030D-6E8A-4147-A177-3AD203B41FA5}">
                      <a16:colId xmlns:a16="http://schemas.microsoft.com/office/drawing/2014/main" val="3267364903"/>
                    </a:ext>
                  </a:extLst>
                </a:gridCol>
                <a:gridCol w="819194">
                  <a:extLst>
                    <a:ext uri="{9D8B030D-6E8A-4147-A177-3AD203B41FA5}">
                      <a16:colId xmlns:a16="http://schemas.microsoft.com/office/drawing/2014/main" val="1375016487"/>
                    </a:ext>
                  </a:extLst>
                </a:gridCol>
                <a:gridCol w="68165">
                  <a:extLst>
                    <a:ext uri="{9D8B030D-6E8A-4147-A177-3AD203B41FA5}">
                      <a16:colId xmlns:a16="http://schemas.microsoft.com/office/drawing/2014/main" val="3525204869"/>
                    </a:ext>
                  </a:extLst>
                </a:gridCol>
                <a:gridCol w="1023247">
                  <a:extLst>
                    <a:ext uri="{9D8B030D-6E8A-4147-A177-3AD203B41FA5}">
                      <a16:colId xmlns:a16="http://schemas.microsoft.com/office/drawing/2014/main" val="4018669883"/>
                    </a:ext>
                  </a:extLst>
                </a:gridCol>
              </a:tblGrid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a 20 %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5441383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 a 40 %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8102901"/>
                  </a:ext>
                </a:extLst>
              </a:tr>
              <a:tr h="17469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 a 60 %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032096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E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 a 80 %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110395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 a 100 %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559580"/>
                  </a:ext>
                </a:extLst>
              </a:tr>
            </a:tbl>
          </a:graphicData>
        </a:graphic>
      </p:graphicFrame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993EDF0C-02F3-4EDE-8987-343F202737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9602776"/>
              </p:ext>
            </p:extLst>
          </p:nvPr>
        </p:nvGraphicFramePr>
        <p:xfrm>
          <a:off x="112668" y="129366"/>
          <a:ext cx="2733273" cy="4882503"/>
        </p:xfrm>
        <a:graphic>
          <a:graphicData uri="http://schemas.openxmlformats.org/drawingml/2006/table">
            <a:tbl>
              <a:tblPr/>
              <a:tblGrid>
                <a:gridCol w="1914315">
                  <a:extLst>
                    <a:ext uri="{9D8B030D-6E8A-4147-A177-3AD203B41FA5}">
                      <a16:colId xmlns:a16="http://schemas.microsoft.com/office/drawing/2014/main" val="721689970"/>
                    </a:ext>
                  </a:extLst>
                </a:gridCol>
                <a:gridCol w="818958">
                  <a:extLst>
                    <a:ext uri="{9D8B030D-6E8A-4147-A177-3AD203B41FA5}">
                      <a16:colId xmlns:a16="http://schemas.microsoft.com/office/drawing/2014/main" val="1430944480"/>
                    </a:ext>
                  </a:extLst>
                </a:gridCol>
              </a:tblGrid>
              <a:tr h="12487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Muy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251" marR="8251" marT="825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800" b="0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251" marR="8251" marT="825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440976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Pailon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702398"/>
                  </a:ext>
                </a:extLst>
              </a:tr>
              <a:tr h="12487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251" marR="8251" marT="825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251" marR="8251" marT="825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2854762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Yapacani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5875182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Jose De Chiquitos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9584022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 Puente(Stc)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3592329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Julian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1502431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Ascencion De Guarayos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0035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 Guardia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0378974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Charagua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2381488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Santa Rosa Del Sara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2920897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Cuatro Cañadas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373822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Urubicha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12401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Fernandez Alonso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6957253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Warnes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0725102"/>
                  </a:ext>
                </a:extLst>
              </a:tr>
              <a:tr h="12487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251" marR="8251" marT="825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251" marR="8251" marT="825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670209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Saipina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366145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Pedro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4003095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Pampa Grande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54623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Carlos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570208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Mineros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2669905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Cabezas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0176285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Antonio De Lomerio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2795042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Juan De Yapacani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158459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Mairana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642274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Montero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159785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Quirusillas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400247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Gutierrez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407374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Postrer Valle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2813506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Trigal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0074774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Comarapa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7249234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Javier(Stc)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5198389"/>
                  </a:ext>
                </a:extLst>
              </a:tr>
              <a:tr h="12487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Rafael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809727"/>
                  </a:ext>
                </a:extLst>
              </a:tr>
            </a:tbl>
          </a:graphicData>
        </a:graphic>
      </p:graphicFrame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8D37DB03-7806-4EF6-A5B9-188A5C67AC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873781"/>
              </p:ext>
            </p:extLst>
          </p:nvPr>
        </p:nvGraphicFramePr>
        <p:xfrm>
          <a:off x="2907440" y="129366"/>
          <a:ext cx="2540000" cy="4267200"/>
        </p:xfrm>
        <a:graphic>
          <a:graphicData uri="http://schemas.openxmlformats.org/drawingml/2006/table">
            <a:tbl>
              <a:tblPr/>
              <a:tblGrid>
                <a:gridCol w="1778951">
                  <a:extLst>
                    <a:ext uri="{9D8B030D-6E8A-4147-A177-3AD203B41FA5}">
                      <a16:colId xmlns:a16="http://schemas.microsoft.com/office/drawing/2014/main" val="2532431980"/>
                    </a:ext>
                  </a:extLst>
                </a:gridCol>
                <a:gridCol w="761049">
                  <a:extLst>
                    <a:ext uri="{9D8B030D-6E8A-4147-A177-3AD203B41FA5}">
                      <a16:colId xmlns:a16="http://schemas.microsoft.com/office/drawing/2014/main" val="254603381"/>
                    </a:ext>
                  </a:extLst>
                </a:gridCol>
              </a:tblGrid>
              <a:tr h="1524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Buena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795069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 Torno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552609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Buena Vista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233019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Concepcion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49900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MX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Santa Cruz de la Sierra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46598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Cuevo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194759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Ignacio De Velasco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645869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Carmen Rivero Torrez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31880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Porongo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655563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Puerto Suarez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0895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Ramon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322507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Boyuibe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39704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Miguel De Velasco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769777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Okinawa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345507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Robore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254831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Cotoca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726813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Samaipata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393311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Moro Moro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1144976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Pucara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567902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Puerto Quijarro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813777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General Saavedra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396509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Portachuelo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85415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Vallegrande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6949002"/>
                  </a:ext>
                </a:extLst>
              </a:tr>
              <a:tr h="1524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Excelente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606623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</a:t>
                      </a:r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Matias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43033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Lagunillas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73414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Colpa Belgica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443976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Camiri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3295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0534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67375D7-421F-406F-A8A3-5B45F9E302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30" t="2187" r="7027" b="2062"/>
          <a:stretch/>
        </p:blipFill>
        <p:spPr>
          <a:xfrm>
            <a:off x="3479575" y="145657"/>
            <a:ext cx="6740666" cy="6376524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9CC086C9-544E-4E92-AB52-C92DD7A08B87}"/>
              </a:ext>
            </a:extLst>
          </p:cNvPr>
          <p:cNvSpPr txBox="1"/>
          <p:nvPr/>
        </p:nvSpPr>
        <p:spPr>
          <a:xfrm>
            <a:off x="9243753" y="44191"/>
            <a:ext cx="256380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BENI: COBERTURA DE VACUNACIÓN </a:t>
            </a:r>
          </a:p>
          <a:p>
            <a:pPr algn="ctr"/>
            <a:r>
              <a:rPr lang="es-ES" sz="2000" dirty="0"/>
              <a:t>CON 2DA DOSIS</a:t>
            </a:r>
          </a:p>
          <a:p>
            <a:pPr algn="ctr"/>
            <a:r>
              <a:rPr lang="es-ES" sz="2000" dirty="0"/>
              <a:t>al 13 de Noviembre 2021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959D336-B505-4558-8F04-B80E3701E82F}"/>
              </a:ext>
            </a:extLst>
          </p:cNvPr>
          <p:cNvSpPr txBox="1"/>
          <p:nvPr/>
        </p:nvSpPr>
        <p:spPr>
          <a:xfrm>
            <a:off x="8924637" y="6235752"/>
            <a:ext cx="3314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Fuente: </a:t>
            </a:r>
            <a:r>
              <a:rPr lang="es-ES" sz="800" dirty="0" err="1"/>
              <a:t>RNVe</a:t>
            </a:r>
            <a:r>
              <a:rPr lang="es-ES" sz="800" dirty="0"/>
              <a:t>, Dirección de Epidemiologia (Ministerio de Salud y Deportes)</a:t>
            </a:r>
          </a:p>
          <a:p>
            <a:r>
              <a:rPr lang="es-ES" sz="800" dirty="0"/>
              <a:t>*Información con cohorte 13 de Noviembre 2021</a:t>
            </a:r>
          </a:p>
          <a:p>
            <a:r>
              <a:rPr lang="es-ES" sz="400" dirty="0"/>
              <a:t>Y.A.C.H.</a:t>
            </a:r>
            <a:endParaRPr lang="es-ES" sz="800" dirty="0"/>
          </a:p>
        </p:txBody>
      </p: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039F27B9-F0E6-46EE-B386-15E16BEE7C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432299"/>
              </p:ext>
            </p:extLst>
          </p:nvPr>
        </p:nvGraphicFramePr>
        <p:xfrm>
          <a:off x="307501" y="4608476"/>
          <a:ext cx="2126481" cy="969700"/>
        </p:xfrm>
        <a:graphic>
          <a:graphicData uri="http://schemas.openxmlformats.org/drawingml/2006/table">
            <a:tbl>
              <a:tblPr firstRow="1" bandRow="1"/>
              <a:tblGrid>
                <a:gridCol w="215875">
                  <a:extLst>
                    <a:ext uri="{9D8B030D-6E8A-4147-A177-3AD203B41FA5}">
                      <a16:colId xmlns:a16="http://schemas.microsoft.com/office/drawing/2014/main" val="3267364903"/>
                    </a:ext>
                  </a:extLst>
                </a:gridCol>
                <a:gridCol w="819194">
                  <a:extLst>
                    <a:ext uri="{9D8B030D-6E8A-4147-A177-3AD203B41FA5}">
                      <a16:colId xmlns:a16="http://schemas.microsoft.com/office/drawing/2014/main" val="1375016487"/>
                    </a:ext>
                  </a:extLst>
                </a:gridCol>
                <a:gridCol w="68165">
                  <a:extLst>
                    <a:ext uri="{9D8B030D-6E8A-4147-A177-3AD203B41FA5}">
                      <a16:colId xmlns:a16="http://schemas.microsoft.com/office/drawing/2014/main" val="3525204869"/>
                    </a:ext>
                  </a:extLst>
                </a:gridCol>
                <a:gridCol w="1023247">
                  <a:extLst>
                    <a:ext uri="{9D8B030D-6E8A-4147-A177-3AD203B41FA5}">
                      <a16:colId xmlns:a16="http://schemas.microsoft.com/office/drawing/2014/main" val="4018669883"/>
                    </a:ext>
                  </a:extLst>
                </a:gridCol>
              </a:tblGrid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a 20 %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5441383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 a 40 %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8102901"/>
                  </a:ext>
                </a:extLst>
              </a:tr>
              <a:tr h="17469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 a 60 %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032096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E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 a 80 %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110395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 a 100 %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559580"/>
                  </a:ext>
                </a:extLst>
              </a:tr>
            </a:tbl>
          </a:graphicData>
        </a:graphic>
      </p:graphicFrame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9A0BD566-BC98-426D-9C50-D54B548CB3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139698"/>
              </p:ext>
            </p:extLst>
          </p:nvPr>
        </p:nvGraphicFramePr>
        <p:xfrm>
          <a:off x="307501" y="374130"/>
          <a:ext cx="2723376" cy="3817323"/>
        </p:xfrm>
        <a:graphic>
          <a:graphicData uri="http://schemas.openxmlformats.org/drawingml/2006/table">
            <a:tbl>
              <a:tblPr/>
              <a:tblGrid>
                <a:gridCol w="1907383">
                  <a:extLst>
                    <a:ext uri="{9D8B030D-6E8A-4147-A177-3AD203B41FA5}">
                      <a16:colId xmlns:a16="http://schemas.microsoft.com/office/drawing/2014/main" val="2407506788"/>
                    </a:ext>
                  </a:extLst>
                </a:gridCol>
                <a:gridCol w="815993">
                  <a:extLst>
                    <a:ext uri="{9D8B030D-6E8A-4147-A177-3AD203B41FA5}">
                      <a16:colId xmlns:a16="http://schemas.microsoft.com/office/drawing/2014/main" val="162378366"/>
                    </a:ext>
                  </a:extLst>
                </a:gridCol>
              </a:tblGrid>
              <a:tr h="16286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Baja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900" b="0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850872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Loreto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4538683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Javier(Bni)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444741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Exaltacion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4050189"/>
                  </a:ext>
                </a:extLst>
              </a:tr>
              <a:tr h="16286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Baja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5935803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Borja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615257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Reyes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9629731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Rurrenabaque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4498860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Joaquin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8496609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Andres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7369791"/>
                  </a:ext>
                </a:extLst>
              </a:tr>
              <a:tr h="16286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Buena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454381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Magdalena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4962389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Trinidad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072073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Santa Ana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747822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Huaracaje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9996226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Ignacio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9676355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Santa Rosa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120042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Puerto Siles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987919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Riberalta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3381635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Ramon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196931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Guayaramerin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9668681"/>
                  </a:ext>
                </a:extLst>
              </a:tr>
              <a:tr h="16286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Buena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4109070"/>
                  </a:ext>
                </a:extLst>
              </a:tr>
              <a:tr h="162861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Baures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04378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2562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99FF7FD-D159-4DB5-9CE2-A12AF25FCF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9" r="9656" b="12026"/>
          <a:stretch/>
        </p:blipFill>
        <p:spPr>
          <a:xfrm>
            <a:off x="3531478" y="1399783"/>
            <a:ext cx="7050653" cy="426888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5DA0E93-F259-4650-AEDB-083739C9A7E5}"/>
              </a:ext>
            </a:extLst>
          </p:cNvPr>
          <p:cNvSpPr txBox="1"/>
          <p:nvPr/>
        </p:nvSpPr>
        <p:spPr>
          <a:xfrm>
            <a:off x="8937416" y="76344"/>
            <a:ext cx="31586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PANDO: COBERTURA DE VACUNACIÓN </a:t>
            </a:r>
          </a:p>
          <a:p>
            <a:pPr algn="ctr"/>
            <a:r>
              <a:rPr lang="es-ES" sz="2000" dirty="0"/>
              <a:t>CON 2DA DOSIS</a:t>
            </a:r>
          </a:p>
          <a:p>
            <a:pPr algn="ctr"/>
            <a:r>
              <a:rPr lang="es-ES" sz="2000" dirty="0"/>
              <a:t>al 13 de Noviembre 2021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EA4ED96-CDC2-43A8-AAB0-3ECC71D52DE5}"/>
              </a:ext>
            </a:extLst>
          </p:cNvPr>
          <p:cNvSpPr txBox="1"/>
          <p:nvPr/>
        </p:nvSpPr>
        <p:spPr>
          <a:xfrm>
            <a:off x="8924637" y="6235752"/>
            <a:ext cx="3314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Fuente: </a:t>
            </a:r>
            <a:r>
              <a:rPr lang="es-ES" sz="800" dirty="0" err="1"/>
              <a:t>RNVe</a:t>
            </a:r>
            <a:r>
              <a:rPr lang="es-ES" sz="800" dirty="0"/>
              <a:t>, Dirección de Epidemiologia (Ministerio de Salud y Deportes)</a:t>
            </a:r>
          </a:p>
          <a:p>
            <a:r>
              <a:rPr lang="es-ES" sz="800" dirty="0"/>
              <a:t>*Información con cohorte 13 de Noviembre 2021</a:t>
            </a:r>
          </a:p>
          <a:p>
            <a:r>
              <a:rPr lang="es-ES" sz="400" dirty="0"/>
              <a:t>Y.A.C.H.</a:t>
            </a:r>
            <a:endParaRPr lang="es-ES" sz="800" dirty="0"/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53CA5AB1-C6CD-4E3C-AEC3-D8BBC17ABF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2545504"/>
              </p:ext>
            </p:extLst>
          </p:nvPr>
        </p:nvGraphicFramePr>
        <p:xfrm>
          <a:off x="230435" y="3979185"/>
          <a:ext cx="2126481" cy="969700"/>
        </p:xfrm>
        <a:graphic>
          <a:graphicData uri="http://schemas.openxmlformats.org/drawingml/2006/table">
            <a:tbl>
              <a:tblPr firstRow="1" bandRow="1"/>
              <a:tblGrid>
                <a:gridCol w="215875">
                  <a:extLst>
                    <a:ext uri="{9D8B030D-6E8A-4147-A177-3AD203B41FA5}">
                      <a16:colId xmlns:a16="http://schemas.microsoft.com/office/drawing/2014/main" val="3267364903"/>
                    </a:ext>
                  </a:extLst>
                </a:gridCol>
                <a:gridCol w="819194">
                  <a:extLst>
                    <a:ext uri="{9D8B030D-6E8A-4147-A177-3AD203B41FA5}">
                      <a16:colId xmlns:a16="http://schemas.microsoft.com/office/drawing/2014/main" val="1375016487"/>
                    </a:ext>
                  </a:extLst>
                </a:gridCol>
                <a:gridCol w="68165">
                  <a:extLst>
                    <a:ext uri="{9D8B030D-6E8A-4147-A177-3AD203B41FA5}">
                      <a16:colId xmlns:a16="http://schemas.microsoft.com/office/drawing/2014/main" val="3525204869"/>
                    </a:ext>
                  </a:extLst>
                </a:gridCol>
                <a:gridCol w="1023247">
                  <a:extLst>
                    <a:ext uri="{9D8B030D-6E8A-4147-A177-3AD203B41FA5}">
                      <a16:colId xmlns:a16="http://schemas.microsoft.com/office/drawing/2014/main" val="4018669883"/>
                    </a:ext>
                  </a:extLst>
                </a:gridCol>
              </a:tblGrid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a 20 %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5441383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 a 40 %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8102901"/>
                  </a:ext>
                </a:extLst>
              </a:tr>
              <a:tr h="17469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 a 60 %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032096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E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 a 80 %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110395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 a 100 %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559580"/>
                  </a:ext>
                </a:extLst>
              </a:tr>
            </a:tbl>
          </a:graphicData>
        </a:graphic>
      </p:graphicFrame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51D7B599-1E3A-47E1-A1BD-3303AD0ADF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1785506"/>
              </p:ext>
            </p:extLst>
          </p:nvPr>
        </p:nvGraphicFramePr>
        <p:xfrm>
          <a:off x="230435" y="738063"/>
          <a:ext cx="3122366" cy="2962391"/>
        </p:xfrm>
        <a:graphic>
          <a:graphicData uri="http://schemas.openxmlformats.org/drawingml/2006/table">
            <a:tbl>
              <a:tblPr/>
              <a:tblGrid>
                <a:gridCol w="2186825">
                  <a:extLst>
                    <a:ext uri="{9D8B030D-6E8A-4147-A177-3AD203B41FA5}">
                      <a16:colId xmlns:a16="http://schemas.microsoft.com/office/drawing/2014/main" val="2050525387"/>
                    </a:ext>
                  </a:extLst>
                </a:gridCol>
                <a:gridCol w="935541">
                  <a:extLst>
                    <a:ext uri="{9D8B030D-6E8A-4147-A177-3AD203B41FA5}">
                      <a16:colId xmlns:a16="http://schemas.microsoft.com/office/drawing/2014/main" val="3009188956"/>
                    </a:ext>
                  </a:extLst>
                </a:gridCol>
              </a:tblGrid>
              <a:tr h="1524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511487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Ingavi (</a:t>
                      </a:r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Humaita</a:t>
                      </a:r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7849684"/>
                  </a:ext>
                </a:extLst>
              </a:tr>
              <a:tr h="1524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55921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109847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Lorenzo(Pnd)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2520597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Nuevo Manoa (Nueva Esperanza)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964203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Pedro(Pnd)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6064756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Bolpebra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3545156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Eureka (Santos Mercado)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17144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Porvenir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22931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Villa Nueva (Loma Alta)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07377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Filadelfia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7242917"/>
                  </a:ext>
                </a:extLst>
              </a:tr>
              <a:tr h="173471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Puerto Gonzalo Moreno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1789627"/>
                  </a:ext>
                </a:extLst>
              </a:tr>
              <a:tr h="1524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66729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Cobija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87339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Nacebe (Santa Rosa Del Abuna)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07835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Bella Flor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573348"/>
                  </a:ext>
                </a:extLst>
              </a:tr>
              <a:tr h="91185">
                <a:tc gridSpan="2">
                  <a:txBody>
                    <a:bodyPr/>
                    <a:lstStyle/>
                    <a:p>
                      <a:pPr marL="0" marR="0" lvl="0" indent="0" algn="ctr" defTabSz="887968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BO" sz="11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Buena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ES" sz="1000" b="0" i="0" u="none" strike="noStrike" kern="1200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4144217"/>
                  </a:ext>
                </a:extLst>
              </a:tr>
              <a:tr h="9118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Puerto Rico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41237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7844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B81EA32-F5D9-4D45-9ABA-282A82734A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74" r="18136" b="5100"/>
          <a:stretch/>
        </p:blipFill>
        <p:spPr>
          <a:xfrm>
            <a:off x="5128096" y="291313"/>
            <a:ext cx="5914137" cy="5738154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D4FAD182-3D31-4584-B135-3FD9F01DE2E1}"/>
              </a:ext>
            </a:extLst>
          </p:cNvPr>
          <p:cNvSpPr txBox="1"/>
          <p:nvPr/>
        </p:nvSpPr>
        <p:spPr>
          <a:xfrm>
            <a:off x="9892146" y="51980"/>
            <a:ext cx="23557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COCHABAMBA: COBERTURA DE VACUNACIÓN CON 2DA DOSIS</a:t>
            </a:r>
          </a:p>
          <a:p>
            <a:pPr algn="ctr"/>
            <a:r>
              <a:rPr lang="es-ES" sz="2000" dirty="0"/>
              <a:t>al 13 de Noviembre 2021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DBDAE02-C2BA-4DE6-8A8B-D95E8E7422EE}"/>
              </a:ext>
            </a:extLst>
          </p:cNvPr>
          <p:cNvSpPr txBox="1"/>
          <p:nvPr/>
        </p:nvSpPr>
        <p:spPr>
          <a:xfrm>
            <a:off x="8924637" y="6235752"/>
            <a:ext cx="3314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Fuente: </a:t>
            </a:r>
            <a:r>
              <a:rPr lang="es-ES" sz="800" dirty="0" err="1"/>
              <a:t>RNVe</a:t>
            </a:r>
            <a:r>
              <a:rPr lang="es-ES" sz="800" dirty="0"/>
              <a:t>, Dirección de Epidemiologia (Ministerio de Salud y Deportes)</a:t>
            </a:r>
          </a:p>
          <a:p>
            <a:r>
              <a:rPr lang="es-ES" sz="800" dirty="0"/>
              <a:t>*Información con cohorte 13 de Noviembre 2021</a:t>
            </a:r>
          </a:p>
          <a:p>
            <a:r>
              <a:rPr lang="es-ES" sz="400" dirty="0"/>
              <a:t>Y.A.C.H.</a:t>
            </a:r>
            <a:endParaRPr lang="es-ES" sz="800" dirty="0"/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E1CD4C7C-90C4-4991-9384-6702B822F1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766656"/>
              </p:ext>
            </p:extLst>
          </p:nvPr>
        </p:nvGraphicFramePr>
        <p:xfrm>
          <a:off x="2680333" y="2722009"/>
          <a:ext cx="2126481" cy="969700"/>
        </p:xfrm>
        <a:graphic>
          <a:graphicData uri="http://schemas.openxmlformats.org/drawingml/2006/table">
            <a:tbl>
              <a:tblPr firstRow="1" bandRow="1"/>
              <a:tblGrid>
                <a:gridCol w="215875">
                  <a:extLst>
                    <a:ext uri="{9D8B030D-6E8A-4147-A177-3AD203B41FA5}">
                      <a16:colId xmlns:a16="http://schemas.microsoft.com/office/drawing/2014/main" val="3267364903"/>
                    </a:ext>
                  </a:extLst>
                </a:gridCol>
                <a:gridCol w="819194">
                  <a:extLst>
                    <a:ext uri="{9D8B030D-6E8A-4147-A177-3AD203B41FA5}">
                      <a16:colId xmlns:a16="http://schemas.microsoft.com/office/drawing/2014/main" val="1375016487"/>
                    </a:ext>
                  </a:extLst>
                </a:gridCol>
                <a:gridCol w="68165">
                  <a:extLst>
                    <a:ext uri="{9D8B030D-6E8A-4147-A177-3AD203B41FA5}">
                      <a16:colId xmlns:a16="http://schemas.microsoft.com/office/drawing/2014/main" val="3525204869"/>
                    </a:ext>
                  </a:extLst>
                </a:gridCol>
                <a:gridCol w="1023247">
                  <a:extLst>
                    <a:ext uri="{9D8B030D-6E8A-4147-A177-3AD203B41FA5}">
                      <a16:colId xmlns:a16="http://schemas.microsoft.com/office/drawing/2014/main" val="4018669883"/>
                    </a:ext>
                  </a:extLst>
                </a:gridCol>
              </a:tblGrid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a 20 %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5441383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 a 40 %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8102901"/>
                  </a:ext>
                </a:extLst>
              </a:tr>
              <a:tr h="17469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 a 60 %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032096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E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 a 80 %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110395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 a 100 %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559580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78F9E8B1-D628-4020-B245-02AAC12B50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5386655"/>
              </p:ext>
            </p:extLst>
          </p:nvPr>
        </p:nvGraphicFramePr>
        <p:xfrm>
          <a:off x="141325" y="154492"/>
          <a:ext cx="2447763" cy="5307176"/>
        </p:xfrm>
        <a:graphic>
          <a:graphicData uri="http://schemas.openxmlformats.org/drawingml/2006/table">
            <a:tbl>
              <a:tblPr/>
              <a:tblGrid>
                <a:gridCol w="1884052">
                  <a:extLst>
                    <a:ext uri="{9D8B030D-6E8A-4147-A177-3AD203B41FA5}">
                      <a16:colId xmlns:a16="http://schemas.microsoft.com/office/drawing/2014/main" val="2851474893"/>
                    </a:ext>
                  </a:extLst>
                </a:gridCol>
                <a:gridCol w="563711">
                  <a:extLst>
                    <a:ext uri="{9D8B030D-6E8A-4147-A177-3AD203B41FA5}">
                      <a16:colId xmlns:a16="http://schemas.microsoft.com/office/drawing/2014/main" val="4253960619"/>
                    </a:ext>
                  </a:extLst>
                </a:gridCol>
              </a:tblGrid>
              <a:tr h="12069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43" marR="7543" marT="7543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43" marR="7543" marT="75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124361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Tacopaya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229122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Vacas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099917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Pojo (Cbba)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3897276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Bolivar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680932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Vinto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6458158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Colomi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0104828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Sipe Sipe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4209253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Pasorapa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852898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Sacaba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109300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Tiraque (Cbba)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7463435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Tiquipaya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2888537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Cocapata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4461553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Colcapirhua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18728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Morochata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770200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Sicaya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192309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Totora(Cbba)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8751264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Mizque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0056239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Puerto Villarroel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144876"/>
                  </a:ext>
                </a:extLst>
              </a:tr>
              <a:tr h="7466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43" marR="7543" marT="7543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543" marR="7543" marT="75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3280107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Ayopaya (V. De Independencia)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242811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Vila Vila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4831340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Tapacari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597843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Entre Rios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291241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Shinaota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378596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Villa Tunari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70021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Arani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6522674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Sacabamba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928896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Benito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816416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Villa Rivero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524180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Chimore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4899224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2500399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Capinota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1624755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Quillacollo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7775836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Pocona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687704"/>
                  </a:ext>
                </a:extLst>
              </a:tr>
              <a:tr h="120695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Arque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623276"/>
                  </a:ext>
                </a:extLst>
              </a:tr>
            </a:tbl>
          </a:graphicData>
        </a:graphic>
      </p:graphicFrame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C1BAFC89-1273-4138-9878-0A93D670C5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4812516"/>
              </p:ext>
            </p:extLst>
          </p:nvPr>
        </p:nvGraphicFramePr>
        <p:xfrm>
          <a:off x="2680333" y="154492"/>
          <a:ext cx="2447763" cy="2305050"/>
        </p:xfrm>
        <a:graphic>
          <a:graphicData uri="http://schemas.openxmlformats.org/drawingml/2006/table">
            <a:tbl>
              <a:tblPr/>
              <a:tblGrid>
                <a:gridCol w="1714350">
                  <a:extLst>
                    <a:ext uri="{9D8B030D-6E8A-4147-A177-3AD203B41FA5}">
                      <a16:colId xmlns:a16="http://schemas.microsoft.com/office/drawing/2014/main" val="3800631057"/>
                    </a:ext>
                  </a:extLst>
                </a:gridCol>
                <a:gridCol w="733413">
                  <a:extLst>
                    <a:ext uri="{9D8B030D-6E8A-4147-A177-3AD203B41FA5}">
                      <a16:colId xmlns:a16="http://schemas.microsoft.com/office/drawing/2014/main" val="2061841035"/>
                    </a:ext>
                  </a:extLst>
                </a:gridCol>
              </a:tblGrid>
              <a:tr h="1524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172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Alalay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62512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Tacachi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7869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Aiquile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707758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Arbieto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14422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Cliza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5825007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Anzaldo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70703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Punata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31850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Omereque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355178"/>
                  </a:ext>
                </a:extLst>
              </a:tr>
              <a:tr h="1524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Excelente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800660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Tolata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393019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Cochabamba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21398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Tarata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54278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Cuchumuela (V. G. Villarroel)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664416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Santivañes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23736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0514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4BEA7A3-24FB-4A4F-912C-F276644C5F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84" r="12054" b="5537"/>
          <a:stretch/>
        </p:blipFill>
        <p:spPr>
          <a:xfrm>
            <a:off x="5377691" y="476304"/>
            <a:ext cx="6307208" cy="577839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212A36D4-412B-45DF-988F-F9C1C810FE3C}"/>
              </a:ext>
            </a:extLst>
          </p:cNvPr>
          <p:cNvSpPr txBox="1"/>
          <p:nvPr/>
        </p:nvSpPr>
        <p:spPr>
          <a:xfrm>
            <a:off x="9096746" y="23701"/>
            <a:ext cx="2991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CHUQUISACA: COBERTURA DE VACUNACIÓN CON </a:t>
            </a:r>
          </a:p>
          <a:p>
            <a:pPr algn="ctr"/>
            <a:r>
              <a:rPr lang="es-ES" sz="2000" dirty="0"/>
              <a:t>2DA DOSIS</a:t>
            </a:r>
          </a:p>
          <a:p>
            <a:pPr algn="ctr"/>
            <a:r>
              <a:rPr lang="es-ES" sz="2000" dirty="0"/>
              <a:t>al 13 de Noviembre 2021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DA679E5-7C5C-435E-BAE0-7F14839764A9}"/>
              </a:ext>
            </a:extLst>
          </p:cNvPr>
          <p:cNvSpPr txBox="1"/>
          <p:nvPr/>
        </p:nvSpPr>
        <p:spPr>
          <a:xfrm>
            <a:off x="8924637" y="6235752"/>
            <a:ext cx="3314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Fuente: </a:t>
            </a:r>
            <a:r>
              <a:rPr lang="es-ES" sz="800" dirty="0" err="1"/>
              <a:t>RNVe</a:t>
            </a:r>
            <a:r>
              <a:rPr lang="es-ES" sz="800" dirty="0"/>
              <a:t>, Dirección de Epidemiologia (Ministerio de Salud y Deportes)</a:t>
            </a:r>
          </a:p>
          <a:p>
            <a:r>
              <a:rPr lang="es-ES" sz="800" dirty="0"/>
              <a:t>*Información con cohorte 13 de Noviembre 2021</a:t>
            </a:r>
          </a:p>
          <a:p>
            <a:r>
              <a:rPr lang="es-ES" sz="400" dirty="0"/>
              <a:t>Y.A.C.H.</a:t>
            </a:r>
            <a:endParaRPr lang="es-ES" sz="800" dirty="0"/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EE061F35-A407-452E-A74D-0FFA8F8A09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010355"/>
              </p:ext>
            </p:extLst>
          </p:nvPr>
        </p:nvGraphicFramePr>
        <p:xfrm>
          <a:off x="3360455" y="289470"/>
          <a:ext cx="2126481" cy="969700"/>
        </p:xfrm>
        <a:graphic>
          <a:graphicData uri="http://schemas.openxmlformats.org/drawingml/2006/table">
            <a:tbl>
              <a:tblPr firstRow="1" bandRow="1"/>
              <a:tblGrid>
                <a:gridCol w="215875">
                  <a:extLst>
                    <a:ext uri="{9D8B030D-6E8A-4147-A177-3AD203B41FA5}">
                      <a16:colId xmlns:a16="http://schemas.microsoft.com/office/drawing/2014/main" val="3267364903"/>
                    </a:ext>
                  </a:extLst>
                </a:gridCol>
                <a:gridCol w="819194">
                  <a:extLst>
                    <a:ext uri="{9D8B030D-6E8A-4147-A177-3AD203B41FA5}">
                      <a16:colId xmlns:a16="http://schemas.microsoft.com/office/drawing/2014/main" val="1375016487"/>
                    </a:ext>
                  </a:extLst>
                </a:gridCol>
                <a:gridCol w="68165">
                  <a:extLst>
                    <a:ext uri="{9D8B030D-6E8A-4147-A177-3AD203B41FA5}">
                      <a16:colId xmlns:a16="http://schemas.microsoft.com/office/drawing/2014/main" val="3525204869"/>
                    </a:ext>
                  </a:extLst>
                </a:gridCol>
                <a:gridCol w="1023247">
                  <a:extLst>
                    <a:ext uri="{9D8B030D-6E8A-4147-A177-3AD203B41FA5}">
                      <a16:colId xmlns:a16="http://schemas.microsoft.com/office/drawing/2014/main" val="4018669883"/>
                    </a:ext>
                  </a:extLst>
                </a:gridCol>
              </a:tblGrid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a 20 %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5441383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 a 40 %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8102901"/>
                  </a:ext>
                </a:extLst>
              </a:tr>
              <a:tr h="17469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 a 60 %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032096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E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 a 80 %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110395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 a 100 %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559580"/>
                  </a:ext>
                </a:extLst>
              </a:tr>
            </a:tbl>
          </a:graphicData>
        </a:graphic>
      </p:graphicFrame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B324E747-3FD1-46D1-BC46-F97F830C04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9017952"/>
              </p:ext>
            </p:extLst>
          </p:nvPr>
        </p:nvGraphicFramePr>
        <p:xfrm>
          <a:off x="151017" y="264424"/>
          <a:ext cx="3163971" cy="5061385"/>
        </p:xfrm>
        <a:graphic>
          <a:graphicData uri="http://schemas.openxmlformats.org/drawingml/2006/table">
            <a:tbl>
              <a:tblPr/>
              <a:tblGrid>
                <a:gridCol w="2215964">
                  <a:extLst>
                    <a:ext uri="{9D8B030D-6E8A-4147-A177-3AD203B41FA5}">
                      <a16:colId xmlns:a16="http://schemas.microsoft.com/office/drawing/2014/main" val="4014290828"/>
                    </a:ext>
                  </a:extLst>
                </a:gridCol>
                <a:gridCol w="948007">
                  <a:extLst>
                    <a:ext uri="{9D8B030D-6E8A-4147-A177-3AD203B41FA5}">
                      <a16:colId xmlns:a16="http://schemas.microsoft.com/office/drawing/2014/main" val="2504821315"/>
                    </a:ext>
                  </a:extLst>
                </a:gridCol>
              </a:tblGrid>
              <a:tr h="14566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04" marR="9104" marT="9104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04" marR="9104" marT="9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7696230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Presto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666586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Incahuasi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5052972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Poroma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6931366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Villa Charcas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7455555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Tarabuco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952956"/>
                  </a:ext>
                </a:extLst>
              </a:tr>
              <a:tr h="14566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04" marR="9104" marT="9104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04" marR="9104" marT="9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1587672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Tarvita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1535863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Yamparaez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0578527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Sopachuy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895559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Zudañez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7614440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Mojocoya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21634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Icla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570506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Lucas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6398236"/>
                  </a:ext>
                </a:extLst>
              </a:tr>
              <a:tr h="14566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04" marR="9104" marT="9104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04" marR="9104" marT="9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00472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Culpina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3654777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Azurduy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3045501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Tomina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76978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Las Carreras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3464289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Yotala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6717744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Alcala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992771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Camataqui (C. Villa Abecia)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487673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 Villar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166290"/>
                  </a:ext>
                </a:extLst>
              </a:tr>
              <a:tr h="14566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04" marR="9104" marT="9104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04" marR="9104" marT="9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106163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Camargo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2232489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Huacaya (Villa De Huacaya)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541644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Machareti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622903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Villa Vaca Guzman (Muyupampa)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412549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Villa Serrano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387124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Sucre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696071"/>
                  </a:ext>
                </a:extLst>
              </a:tr>
              <a:tr h="14566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Excelente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04" marR="9104" marT="9104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104" marR="9104" marT="91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026526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Huacareta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8592798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Padilla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079311"/>
                  </a:ext>
                </a:extLst>
              </a:tr>
              <a:tr h="14566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Monteagudo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74804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1963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23F43B1-5144-4843-B1E4-16B940727C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14" t="12516" b="12755"/>
          <a:stretch/>
        </p:blipFill>
        <p:spPr>
          <a:xfrm>
            <a:off x="3269182" y="1412899"/>
            <a:ext cx="8414581" cy="463185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E95A8CD3-65C5-4FCD-A25D-58B0AFE3B662}"/>
              </a:ext>
            </a:extLst>
          </p:cNvPr>
          <p:cNvSpPr txBox="1"/>
          <p:nvPr/>
        </p:nvSpPr>
        <p:spPr>
          <a:xfrm>
            <a:off x="9440407" y="96995"/>
            <a:ext cx="2520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TARIJA: COBERTURA DE VACUNACIÓN </a:t>
            </a:r>
          </a:p>
          <a:p>
            <a:pPr algn="ctr"/>
            <a:r>
              <a:rPr lang="es-ES" sz="2000" dirty="0"/>
              <a:t>CON 2DA DOSIS</a:t>
            </a:r>
          </a:p>
          <a:p>
            <a:pPr algn="ctr"/>
            <a:r>
              <a:rPr lang="es-ES" sz="2000" dirty="0"/>
              <a:t>al 13 de Noviembre 2021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6138446-BF64-4936-9FCA-E93172504D9B}"/>
              </a:ext>
            </a:extLst>
          </p:cNvPr>
          <p:cNvSpPr txBox="1"/>
          <p:nvPr/>
        </p:nvSpPr>
        <p:spPr>
          <a:xfrm>
            <a:off x="8924637" y="6235752"/>
            <a:ext cx="3314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Fuente: </a:t>
            </a:r>
            <a:r>
              <a:rPr lang="es-ES" sz="800" dirty="0" err="1"/>
              <a:t>RNVe</a:t>
            </a:r>
            <a:r>
              <a:rPr lang="es-ES" sz="800" dirty="0"/>
              <a:t>, Dirección de Epidemiologia (Ministerio de Salud y Deportes)</a:t>
            </a:r>
          </a:p>
          <a:p>
            <a:r>
              <a:rPr lang="es-ES" sz="800" dirty="0"/>
              <a:t>*Información con cohorte 13 de Noviembre 2021</a:t>
            </a:r>
          </a:p>
          <a:p>
            <a:r>
              <a:rPr lang="es-ES" sz="400" dirty="0"/>
              <a:t>Y.A.C.H.</a:t>
            </a:r>
            <a:endParaRPr lang="es-ES" sz="800" dirty="0"/>
          </a:p>
        </p:txBody>
      </p:sp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3798168A-DB6B-4D32-9DDF-29F85D65BF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2061029"/>
              </p:ext>
            </p:extLst>
          </p:nvPr>
        </p:nvGraphicFramePr>
        <p:xfrm>
          <a:off x="279218" y="3060831"/>
          <a:ext cx="2126481" cy="969700"/>
        </p:xfrm>
        <a:graphic>
          <a:graphicData uri="http://schemas.openxmlformats.org/drawingml/2006/table">
            <a:tbl>
              <a:tblPr firstRow="1" bandRow="1"/>
              <a:tblGrid>
                <a:gridCol w="215875">
                  <a:extLst>
                    <a:ext uri="{9D8B030D-6E8A-4147-A177-3AD203B41FA5}">
                      <a16:colId xmlns:a16="http://schemas.microsoft.com/office/drawing/2014/main" val="3267364903"/>
                    </a:ext>
                  </a:extLst>
                </a:gridCol>
                <a:gridCol w="819194">
                  <a:extLst>
                    <a:ext uri="{9D8B030D-6E8A-4147-A177-3AD203B41FA5}">
                      <a16:colId xmlns:a16="http://schemas.microsoft.com/office/drawing/2014/main" val="1375016487"/>
                    </a:ext>
                  </a:extLst>
                </a:gridCol>
                <a:gridCol w="68165">
                  <a:extLst>
                    <a:ext uri="{9D8B030D-6E8A-4147-A177-3AD203B41FA5}">
                      <a16:colId xmlns:a16="http://schemas.microsoft.com/office/drawing/2014/main" val="3525204869"/>
                    </a:ext>
                  </a:extLst>
                </a:gridCol>
                <a:gridCol w="1023247">
                  <a:extLst>
                    <a:ext uri="{9D8B030D-6E8A-4147-A177-3AD203B41FA5}">
                      <a16:colId xmlns:a16="http://schemas.microsoft.com/office/drawing/2014/main" val="4018669883"/>
                    </a:ext>
                  </a:extLst>
                </a:gridCol>
              </a:tblGrid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a 20 %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5441383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 a 40 %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8102901"/>
                  </a:ext>
                </a:extLst>
              </a:tr>
              <a:tr h="17469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 a 60 %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032096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E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 a 80 %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110395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 a 100 %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559580"/>
                  </a:ext>
                </a:extLst>
              </a:tr>
            </a:tbl>
          </a:graphicData>
        </a:graphic>
      </p:graphicFrame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B78DF2AD-3238-470E-AFA4-D547C644CB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99072"/>
              </p:ext>
            </p:extLst>
          </p:nvPr>
        </p:nvGraphicFramePr>
        <p:xfrm>
          <a:off x="279218" y="655972"/>
          <a:ext cx="2540000" cy="2000250"/>
        </p:xfrm>
        <a:graphic>
          <a:graphicData uri="http://schemas.openxmlformats.org/drawingml/2006/table">
            <a:tbl>
              <a:tblPr/>
              <a:tblGrid>
                <a:gridCol w="1778951">
                  <a:extLst>
                    <a:ext uri="{9D8B030D-6E8A-4147-A177-3AD203B41FA5}">
                      <a16:colId xmlns:a16="http://schemas.microsoft.com/office/drawing/2014/main" val="2641873503"/>
                    </a:ext>
                  </a:extLst>
                </a:gridCol>
                <a:gridCol w="761049">
                  <a:extLst>
                    <a:ext uri="{9D8B030D-6E8A-4147-A177-3AD203B41FA5}">
                      <a16:colId xmlns:a16="http://schemas.microsoft.com/office/drawing/2014/main" val="4007449526"/>
                    </a:ext>
                  </a:extLst>
                </a:gridCol>
              </a:tblGrid>
              <a:tr h="1524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73800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Yunchara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224374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 Puente(Tja)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9328276"/>
                  </a:ext>
                </a:extLst>
              </a:tr>
              <a:tr h="15240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0434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Entre </a:t>
                      </a:r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Rios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498425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Yacuiba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16855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Bermejo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73083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Carapari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143203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Padcaya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15659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Lorenzo(Tja)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1623149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Uriondo (A. Concepcion)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88934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Tarija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155492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Villa Montes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377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9306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C623BE98-5FC8-48E2-8648-F07BFACBFA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8" r="42476"/>
          <a:stretch/>
        </p:blipFill>
        <p:spPr>
          <a:xfrm>
            <a:off x="5937405" y="84384"/>
            <a:ext cx="3829682" cy="6551478"/>
          </a:xfrm>
          <a:prstGeom prst="rect">
            <a:avLst/>
          </a:prstGeom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6AC93003-AC91-4902-9DC8-9909D1A179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90908"/>
              </p:ext>
            </p:extLst>
          </p:nvPr>
        </p:nvGraphicFramePr>
        <p:xfrm>
          <a:off x="4477518" y="2989049"/>
          <a:ext cx="2126481" cy="969700"/>
        </p:xfrm>
        <a:graphic>
          <a:graphicData uri="http://schemas.openxmlformats.org/drawingml/2006/table">
            <a:tbl>
              <a:tblPr firstRow="1" bandRow="1"/>
              <a:tblGrid>
                <a:gridCol w="215875">
                  <a:extLst>
                    <a:ext uri="{9D8B030D-6E8A-4147-A177-3AD203B41FA5}">
                      <a16:colId xmlns:a16="http://schemas.microsoft.com/office/drawing/2014/main" val="3267364903"/>
                    </a:ext>
                  </a:extLst>
                </a:gridCol>
                <a:gridCol w="819194">
                  <a:extLst>
                    <a:ext uri="{9D8B030D-6E8A-4147-A177-3AD203B41FA5}">
                      <a16:colId xmlns:a16="http://schemas.microsoft.com/office/drawing/2014/main" val="1375016487"/>
                    </a:ext>
                  </a:extLst>
                </a:gridCol>
                <a:gridCol w="68165">
                  <a:extLst>
                    <a:ext uri="{9D8B030D-6E8A-4147-A177-3AD203B41FA5}">
                      <a16:colId xmlns:a16="http://schemas.microsoft.com/office/drawing/2014/main" val="3525204869"/>
                    </a:ext>
                  </a:extLst>
                </a:gridCol>
                <a:gridCol w="1023247">
                  <a:extLst>
                    <a:ext uri="{9D8B030D-6E8A-4147-A177-3AD203B41FA5}">
                      <a16:colId xmlns:a16="http://schemas.microsoft.com/office/drawing/2014/main" val="4018669883"/>
                    </a:ext>
                  </a:extLst>
                </a:gridCol>
              </a:tblGrid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a 20 %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5441383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 a 40 %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59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8102901"/>
                  </a:ext>
                </a:extLst>
              </a:tr>
              <a:tr h="17469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 a 60 %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l" fontAlgn="t">
                        <a:buNone/>
                      </a:pPr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032096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E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 a 80 %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indent="-228600" algn="l" fontAlgn="t">
                        <a:buAutoNum type="arabicPlain"/>
                      </a:pPr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110395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 a 100 %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559580"/>
                  </a:ext>
                </a:extLst>
              </a:tr>
            </a:tbl>
          </a:graphicData>
        </a:graphic>
      </p:graphicFrame>
      <p:sp>
        <p:nvSpPr>
          <p:cNvPr id="14" name="CuadroTexto 13">
            <a:extLst>
              <a:ext uri="{FF2B5EF4-FFF2-40B4-BE49-F238E27FC236}">
                <a16:creationId xmlns:a16="http://schemas.microsoft.com/office/drawing/2014/main" id="{7EB652DF-C0CF-4710-AEEF-230197CD9724}"/>
              </a:ext>
            </a:extLst>
          </p:cNvPr>
          <p:cNvSpPr txBox="1"/>
          <p:nvPr/>
        </p:nvSpPr>
        <p:spPr>
          <a:xfrm>
            <a:off x="9293628" y="-1"/>
            <a:ext cx="27951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LA PAZ: COBERTURA DE VACUNACIÓN CON </a:t>
            </a:r>
          </a:p>
          <a:p>
            <a:pPr algn="ctr"/>
            <a:r>
              <a:rPr lang="es-ES" sz="2000" dirty="0"/>
              <a:t>2DA DOSIS </a:t>
            </a:r>
          </a:p>
          <a:p>
            <a:pPr algn="ctr"/>
            <a:r>
              <a:rPr lang="es-ES" sz="2000" dirty="0"/>
              <a:t>al 13 de Noviembre 2021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E04BFA5-B334-45D4-AE6B-8563D71098F8}"/>
              </a:ext>
            </a:extLst>
          </p:cNvPr>
          <p:cNvSpPr txBox="1"/>
          <p:nvPr/>
        </p:nvSpPr>
        <p:spPr>
          <a:xfrm>
            <a:off x="8924637" y="6235752"/>
            <a:ext cx="3314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Fuente: </a:t>
            </a:r>
            <a:r>
              <a:rPr lang="es-ES" sz="800" dirty="0" err="1"/>
              <a:t>RNVe</a:t>
            </a:r>
            <a:r>
              <a:rPr lang="es-ES" sz="800" dirty="0"/>
              <a:t>, Dirección de Epidemiologia (Ministerio de Salud y Deportes)</a:t>
            </a:r>
          </a:p>
          <a:p>
            <a:r>
              <a:rPr lang="es-ES" sz="800" dirty="0"/>
              <a:t>*Información con cohorte 13 de Noviembre 2021</a:t>
            </a:r>
          </a:p>
          <a:p>
            <a:r>
              <a:rPr lang="es-ES" sz="400" dirty="0"/>
              <a:t>Y.A.C.H.</a:t>
            </a:r>
            <a:endParaRPr lang="es-ES" sz="800" dirty="0"/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EC49C62-F0E5-41BD-BF68-56C581A3C8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826276"/>
              </p:ext>
            </p:extLst>
          </p:nvPr>
        </p:nvGraphicFramePr>
        <p:xfrm>
          <a:off x="126215" y="147210"/>
          <a:ext cx="2249290" cy="6443391"/>
        </p:xfrm>
        <a:graphic>
          <a:graphicData uri="http://schemas.openxmlformats.org/drawingml/2006/table">
            <a:tbl>
              <a:tblPr/>
              <a:tblGrid>
                <a:gridCol w="1778978">
                  <a:extLst>
                    <a:ext uri="{9D8B030D-6E8A-4147-A177-3AD203B41FA5}">
                      <a16:colId xmlns:a16="http://schemas.microsoft.com/office/drawing/2014/main" val="2595231229"/>
                    </a:ext>
                  </a:extLst>
                </a:gridCol>
                <a:gridCol w="470312">
                  <a:extLst>
                    <a:ext uri="{9D8B030D-6E8A-4147-A177-3AD203B41FA5}">
                      <a16:colId xmlns:a16="http://schemas.microsoft.com/office/drawing/2014/main" val="1197110336"/>
                    </a:ext>
                  </a:extLst>
                </a:gridCol>
              </a:tblGrid>
              <a:tr h="10768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Baja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218" marR="4218" marT="4218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218" marR="4218" marT="421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D0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214685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Ancoraimes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6118428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Aucapata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358781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Caquiaviri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4937695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Tito Yupanqui (Parquipujio)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6078738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Humanata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3333972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Apolo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274867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Calacoto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6094087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pl-PL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Gral. J.J. Perez (Charazani)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5060523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Combaya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727544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Santiago De Callapa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247489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Sorata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8306734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Curva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063659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Sapahaqui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5957503"/>
                  </a:ext>
                </a:extLst>
              </a:tr>
              <a:tr h="107579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Baja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083" marR="4083" marT="4083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083" marR="4083" marT="408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8618862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Catacora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6111896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Pelechuco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0006556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Sica Sica (Villa Aroma)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5902911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Mapiri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138886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Ayata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350294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Charaña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583479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 Asunta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875655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Mecapaca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2233977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Puerto Carabuco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528282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Batallas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13249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Mocomoco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628318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Chacarilla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7862265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Comanche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170308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Alto Beni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8295254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Cairoma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2793575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Chuma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244424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Ichoca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1336724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Licoma Pampa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6693216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Santiago De Huata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319169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Colquencha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5266013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Pucarani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022701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Waldo Ballivian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829683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Caranavi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394717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Chulumani (V. De La Libertad)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16920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Andres De Machaca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0881943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Taraco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7810802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Copacabana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8001996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Malla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467054"/>
                  </a:ext>
                </a:extLst>
              </a:tr>
              <a:tr h="111724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Tacacoma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82787"/>
                  </a:ext>
                </a:extLst>
              </a:tr>
            </a:tbl>
          </a:graphicData>
        </a:graphic>
      </p:graphicFrame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232540F8-B4B3-4D91-8E54-1F6A701049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20051"/>
              </p:ext>
            </p:extLst>
          </p:nvPr>
        </p:nvGraphicFramePr>
        <p:xfrm>
          <a:off x="2407925" y="147209"/>
          <a:ext cx="2037174" cy="4557033"/>
        </p:xfrm>
        <a:graphic>
          <a:graphicData uri="http://schemas.openxmlformats.org/drawingml/2006/table">
            <a:tbl>
              <a:tblPr/>
              <a:tblGrid>
                <a:gridCol w="1528149">
                  <a:extLst>
                    <a:ext uri="{9D8B030D-6E8A-4147-A177-3AD203B41FA5}">
                      <a16:colId xmlns:a16="http://schemas.microsoft.com/office/drawing/2014/main" val="3508852470"/>
                    </a:ext>
                  </a:extLst>
                </a:gridCol>
                <a:gridCol w="509025">
                  <a:extLst>
                    <a:ext uri="{9D8B030D-6E8A-4147-A177-3AD203B41FA5}">
                      <a16:colId xmlns:a16="http://schemas.microsoft.com/office/drawing/2014/main" val="2309482939"/>
                    </a:ext>
                  </a:extLst>
                </a:gridCol>
              </a:tblGrid>
              <a:tr h="11535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083" marR="4083" marT="4083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083" marR="4083" marT="40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4413938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Tiawanacu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0469232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Guanay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963698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Coripata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541288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Inquisivi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420867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Puerto Perez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1414267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Pedro De Curahuara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8229607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Ayo Ayo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0888211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Coro Coro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2317675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Jesus De Machaca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7331654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Palos Blancos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9167698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Santiago De Machaca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886289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Coroico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59692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Irupana (Villa De Lanza)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847374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Quiabaya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106077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Papel Pampa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3945778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Chua Cocani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3330194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Huarina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872787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Achacachi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751293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Colquiri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0733333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Escoma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9077942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Cajuata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0319385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Calamarca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0614068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Luribay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2090835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Palca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982735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Patacamaya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5295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Teoponte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979449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Tipuani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4498625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Yaco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6608135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Huatajata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712516"/>
                  </a:ext>
                </a:extLst>
              </a:tr>
              <a:tr h="10812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Laja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59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5990157"/>
                  </a:ext>
                </a:extLst>
              </a:tr>
            </a:tbl>
          </a:graphicData>
        </a:graphic>
      </p:graphicFrame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22B573E5-0B5C-47F1-B3C4-81138F7E1E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6161704"/>
              </p:ext>
            </p:extLst>
          </p:nvPr>
        </p:nvGraphicFramePr>
        <p:xfrm>
          <a:off x="4477519" y="147209"/>
          <a:ext cx="2126481" cy="2640330"/>
        </p:xfrm>
        <a:graphic>
          <a:graphicData uri="http://schemas.openxmlformats.org/drawingml/2006/table">
            <a:tbl>
              <a:tblPr/>
              <a:tblGrid>
                <a:gridCol w="1528562">
                  <a:extLst>
                    <a:ext uri="{9D8B030D-6E8A-4147-A177-3AD203B41FA5}">
                      <a16:colId xmlns:a16="http://schemas.microsoft.com/office/drawing/2014/main" val="3993016938"/>
                    </a:ext>
                  </a:extLst>
                </a:gridCol>
                <a:gridCol w="597919">
                  <a:extLst>
                    <a:ext uri="{9D8B030D-6E8A-4147-A177-3AD203B41FA5}">
                      <a16:colId xmlns:a16="http://schemas.microsoft.com/office/drawing/2014/main" val="3689955206"/>
                    </a:ext>
                  </a:extLst>
                </a:gridCol>
              </a:tblGrid>
              <a:tr h="8861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Buena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016739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Desaguadero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6897719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 Alto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7775994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Collana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964298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Guaqui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1563125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Ixiamas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569373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Puerto Acosta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5706766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Pedro De Tiquina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068995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Umala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598356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Nazacara De Pacajes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328639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Quime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908585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Yanacachi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7531913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Buena Ventura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8594937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Viacha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2142888"/>
                  </a:ext>
                </a:extLst>
              </a:tr>
              <a:tr h="8861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Buena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C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621281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Achocalla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AC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439771"/>
                  </a:ext>
                </a:extLst>
              </a:tr>
              <a:tr h="8861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Excelente</a:t>
                      </a:r>
                      <a:endParaRPr lang="es-E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CA02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916304"/>
                  </a:ext>
                </a:extLst>
              </a:tr>
              <a:tr h="88617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 Paz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0CA02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8756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2280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964BFAE-0027-4046-884B-7E1C7D069E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80" r="25855"/>
          <a:stretch/>
        </p:blipFill>
        <p:spPr>
          <a:xfrm>
            <a:off x="5332651" y="193225"/>
            <a:ext cx="5592985" cy="6344549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C82DF4A7-65BA-4CAA-BE1A-23B19C9A1D3E}"/>
              </a:ext>
            </a:extLst>
          </p:cNvPr>
          <p:cNvSpPr txBox="1"/>
          <p:nvPr/>
        </p:nvSpPr>
        <p:spPr>
          <a:xfrm>
            <a:off x="9673904" y="23701"/>
            <a:ext cx="25657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POTOSÍ: COBERTURA DE VACUNACIÓN CON 2DA DOSIS</a:t>
            </a:r>
          </a:p>
          <a:p>
            <a:pPr algn="ctr"/>
            <a:r>
              <a:rPr lang="es-ES" sz="2000" dirty="0"/>
              <a:t>al 13 de Noviembre 2021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754CB79-84AA-4526-B1B9-201354DA8D20}"/>
              </a:ext>
            </a:extLst>
          </p:cNvPr>
          <p:cNvSpPr txBox="1"/>
          <p:nvPr/>
        </p:nvSpPr>
        <p:spPr>
          <a:xfrm>
            <a:off x="8924637" y="6235752"/>
            <a:ext cx="33149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Fuente: </a:t>
            </a:r>
            <a:r>
              <a:rPr lang="es-ES" sz="800" dirty="0" err="1"/>
              <a:t>RNVe</a:t>
            </a:r>
            <a:r>
              <a:rPr lang="es-ES" sz="800" dirty="0"/>
              <a:t>, Dirección de Epidemiologia (Ministerio de Salud y Deportes)</a:t>
            </a:r>
          </a:p>
          <a:p>
            <a:r>
              <a:rPr lang="es-ES" sz="800" dirty="0"/>
              <a:t>*Información con cohorte 13 de Noviembre 2021</a:t>
            </a:r>
          </a:p>
          <a:p>
            <a:r>
              <a:rPr lang="es-ES" sz="400" dirty="0"/>
              <a:t>Y.A.C.H.</a:t>
            </a:r>
            <a:endParaRPr lang="es-ES" sz="800" dirty="0"/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ECC70555-CAAB-4DC3-9A65-4498B10D5E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677750"/>
              </p:ext>
            </p:extLst>
          </p:nvPr>
        </p:nvGraphicFramePr>
        <p:xfrm>
          <a:off x="2856889" y="2360081"/>
          <a:ext cx="2126481" cy="969700"/>
        </p:xfrm>
        <a:graphic>
          <a:graphicData uri="http://schemas.openxmlformats.org/drawingml/2006/table">
            <a:tbl>
              <a:tblPr firstRow="1" bandRow="1"/>
              <a:tblGrid>
                <a:gridCol w="215875">
                  <a:extLst>
                    <a:ext uri="{9D8B030D-6E8A-4147-A177-3AD203B41FA5}">
                      <a16:colId xmlns:a16="http://schemas.microsoft.com/office/drawing/2014/main" val="3267364903"/>
                    </a:ext>
                  </a:extLst>
                </a:gridCol>
                <a:gridCol w="819194">
                  <a:extLst>
                    <a:ext uri="{9D8B030D-6E8A-4147-A177-3AD203B41FA5}">
                      <a16:colId xmlns:a16="http://schemas.microsoft.com/office/drawing/2014/main" val="1375016487"/>
                    </a:ext>
                  </a:extLst>
                </a:gridCol>
                <a:gridCol w="68165">
                  <a:extLst>
                    <a:ext uri="{9D8B030D-6E8A-4147-A177-3AD203B41FA5}">
                      <a16:colId xmlns:a16="http://schemas.microsoft.com/office/drawing/2014/main" val="3525204869"/>
                    </a:ext>
                  </a:extLst>
                </a:gridCol>
                <a:gridCol w="1023247">
                  <a:extLst>
                    <a:ext uri="{9D8B030D-6E8A-4147-A177-3AD203B41FA5}">
                      <a16:colId xmlns:a16="http://schemas.microsoft.com/office/drawing/2014/main" val="4018669883"/>
                    </a:ext>
                  </a:extLst>
                </a:gridCol>
              </a:tblGrid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473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a 20 %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l" fontAlgn="t">
                        <a:buNone/>
                      </a:pPr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5441383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 a 40 %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 algn="l" fontAlgn="t">
                        <a:buNone/>
                      </a:pPr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8102901"/>
                  </a:ext>
                </a:extLst>
              </a:tr>
              <a:tr h="17469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 a 60 %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032096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E0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 a 80 %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6110395"/>
                  </a:ext>
                </a:extLst>
              </a:tr>
              <a:tr h="156364"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 a 100 %</a:t>
                      </a:r>
                    </a:p>
                  </a:txBody>
                  <a:tcPr marL="11060" marR="11060" marT="11060" marB="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s-BO" sz="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60" marR="11060" marT="1106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BO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   Municipios</a:t>
                      </a:r>
                    </a:p>
                  </a:txBody>
                  <a:tcPr marL="11060" marR="11060" marT="11060" marB="0" anchor="ctr">
                    <a:lnL w="3175" cap="flat" cmpd="sng" algn="ctr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2559580"/>
                  </a:ext>
                </a:extLst>
              </a:tr>
            </a:tbl>
          </a:graphicData>
        </a:graphic>
      </p:graphicFrame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8DE5DEF2-01D7-480D-BBC4-3FCB7E7083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2771776"/>
              </p:ext>
            </p:extLst>
          </p:nvPr>
        </p:nvGraphicFramePr>
        <p:xfrm>
          <a:off x="134787" y="180584"/>
          <a:ext cx="2671360" cy="4571867"/>
        </p:xfrm>
        <a:graphic>
          <a:graphicData uri="http://schemas.openxmlformats.org/drawingml/2006/table">
            <a:tbl>
              <a:tblPr/>
              <a:tblGrid>
                <a:gridCol w="1870952">
                  <a:extLst>
                    <a:ext uri="{9D8B030D-6E8A-4147-A177-3AD203B41FA5}">
                      <a16:colId xmlns:a16="http://schemas.microsoft.com/office/drawing/2014/main" val="2932702486"/>
                    </a:ext>
                  </a:extLst>
                </a:gridCol>
                <a:gridCol w="800408">
                  <a:extLst>
                    <a:ext uri="{9D8B030D-6E8A-4147-A177-3AD203B41FA5}">
                      <a16:colId xmlns:a16="http://schemas.microsoft.com/office/drawing/2014/main" val="2564751746"/>
                    </a:ext>
                  </a:extLst>
                </a:gridCol>
              </a:tblGrid>
              <a:tr h="10560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3349040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MX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Pedro De Buena Vista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5426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Tinguipaya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018188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Acacio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8679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Chuquihuta Ayllu Jucumani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27975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Colquechaca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813631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Toro Toro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2612369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Belen De Urmiri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230772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Pocoata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30498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Antonio De Esmoruco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100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5131001"/>
                  </a:ext>
                </a:extLst>
              </a:tr>
              <a:tr h="10560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Coberturas Baja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1079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Ravelo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484311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Mojinete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7826821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Ckochas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720006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Chayanta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32294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Ocuri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252736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Puna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6973055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Porco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177381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Tacobamba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994551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Chaqui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903071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P.De Quemes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8118503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Llica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085377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Tomave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762995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Uncia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191896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Betanzos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540839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Yocalla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597496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Arampampa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2287775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Sacaca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2139657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P. De Lipez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296980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Cotagaita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549839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Caiza "D"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CA7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075333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DF9BE8B8-F90E-4A3D-A73F-7209CC61D3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571572"/>
              </p:ext>
            </p:extLst>
          </p:nvPr>
        </p:nvGraphicFramePr>
        <p:xfrm>
          <a:off x="2856889" y="180584"/>
          <a:ext cx="2671359" cy="2090538"/>
        </p:xfrm>
        <a:graphic>
          <a:graphicData uri="http://schemas.openxmlformats.org/drawingml/2006/table">
            <a:tbl>
              <a:tblPr/>
              <a:tblGrid>
                <a:gridCol w="1870950">
                  <a:extLst>
                    <a:ext uri="{9D8B030D-6E8A-4147-A177-3AD203B41FA5}">
                      <a16:colId xmlns:a16="http://schemas.microsoft.com/office/drawing/2014/main" val="3539687313"/>
                    </a:ext>
                  </a:extLst>
                </a:gridCol>
                <a:gridCol w="800409">
                  <a:extLst>
                    <a:ext uri="{9D8B030D-6E8A-4147-A177-3AD203B41FA5}">
                      <a16:colId xmlns:a16="http://schemas.microsoft.com/office/drawing/2014/main" val="3578015413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523589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Caripuyo</a:t>
                      </a:r>
                      <a:endParaRPr lang="es-BO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329245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Vitichi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835807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Llallagua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7095628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Tahua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735225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Villazon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AF5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377506"/>
                  </a:ext>
                </a:extLst>
              </a:tr>
              <a:tr h="10560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Muy Buena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329630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Uyuni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5801396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Potosí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659138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Colcha "K"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2812623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San Agustin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8DCA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06419"/>
                  </a:ext>
                </a:extLst>
              </a:tr>
              <a:tr h="10560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BO" sz="10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Cobertura Excelente</a:t>
                      </a:r>
                      <a:endParaRPr lang="es-E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s-BO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01" marR="6601" marT="6601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943907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Tupiza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765882"/>
                  </a:ext>
                </a:extLst>
              </a:tr>
              <a:tr h="105608">
                <a:tc>
                  <a:txBody>
                    <a:bodyPr/>
                    <a:lstStyle/>
                    <a:p>
                      <a:pPr algn="l" fontAlgn="b"/>
                      <a:r>
                        <a:rPr lang="es-BO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Atocha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BO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22861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473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10310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1667</TotalTime>
  <Words>2178</Words>
  <Application>Microsoft Office PowerPoint</Application>
  <PresentationFormat>Personalizado</PresentationFormat>
  <Paragraphs>925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Yessid Alan Coya Huarita</dc:creator>
  <cp:lastModifiedBy>Epidemiologia</cp:lastModifiedBy>
  <cp:revision>38</cp:revision>
  <dcterms:created xsi:type="dcterms:W3CDTF">2021-08-26T15:00:53Z</dcterms:created>
  <dcterms:modified xsi:type="dcterms:W3CDTF">2021-11-15T17:29:35Z</dcterms:modified>
</cp:coreProperties>
</file>

<file path=docProps/thumbnail.jpeg>
</file>